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61" r:id="rId6"/>
    <p:sldId id="262" r:id="rId7"/>
    <p:sldId id="263" r:id="rId8"/>
    <p:sldId id="264" r:id="rId9"/>
    <p:sldId id="265" r:id="rId10"/>
    <p:sldId id="266" r:id="rId11"/>
    <p:sldId id="267" r:id="rId12"/>
    <p:sldId id="268" r:id="rId13"/>
    <p:sldId id="27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108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101546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149959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155147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2522019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355152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421004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156957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229516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141053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306378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E28FDC-34A9-402F-B52D-B91765F23C80}" type="datetimeFigureOut">
              <a:rPr lang="en-GB" smtClean="0"/>
              <a:pPr/>
              <a:t>22/09/2019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296416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28FDC-34A9-402F-B52D-B91765F23C80}" type="datetimeFigureOut">
              <a:rPr lang="en-GB" smtClean="0"/>
              <a:pPr/>
              <a:t>22/09/2019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443DC-52CD-47AD-A2FA-11EFF5D5229F}" type="slidenum">
              <a:rPr lang="en-GB" smtClean="0"/>
              <a:pPr/>
              <a:t>‹#›</a:t>
            </a:fld>
            <a:endParaRPr lang="en-GB"/>
          </a:p>
        </p:txBody>
      </p:sp>
    </p:spTree>
    <p:extLst>
      <p:ext uri="{BB962C8B-B14F-4D97-AF65-F5344CB8AC3E}">
        <p14:creationId xmlns:p14="http://schemas.microsoft.com/office/powerpoint/2010/main" xmlns="" val="1332637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media.freebibleimages.org/stories/FB_Ruth_Part3/overview-images/011-ruth-3.jpg?1538658159" TargetMode="External"/><Relationship Id="rId5" Type="http://schemas.openxmlformats.org/officeDocument/2006/relationships/image" Target="../media/image8.jpeg"/><Relationship Id="rId4" Type="http://schemas.openxmlformats.org/officeDocument/2006/relationships/hyperlink" Target="https://media.freebibleimages.org/stories/FB_Ruth_Part3/overview-images/010-ruth-3.jpg?153865815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looking at the camera&#10;&#10;Description automatically generated">
            <a:extLst>
              <a:ext uri="{FF2B5EF4-FFF2-40B4-BE49-F238E27FC236}">
                <a16:creationId xmlns:a16="http://schemas.microsoft.com/office/drawing/2014/main" xmlns="" id="{D821AE67-C90E-4083-A355-B60F4277EE68}"/>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44624" y="5502299"/>
            <a:ext cx="8854752" cy="1470025"/>
          </a:xfrm>
        </p:spPr>
        <p:txBody>
          <a:bodyPr>
            <a:noAutofit/>
          </a:bodyPr>
          <a:lstStyle/>
          <a:p>
            <a:pPr>
              <a:lnSpc>
                <a:spcPct val="115000"/>
              </a:lnSpc>
              <a:spcAft>
                <a:spcPts val="1000"/>
              </a:spcAft>
            </a:pPr>
            <a:r>
              <a:rPr lang="en-GB" dirty="0">
                <a:solidFill>
                  <a:schemeClr val="bg1"/>
                </a:solidFill>
                <a:effectLst/>
                <a:latin typeface="Arial" panose="020B0604020202020204" pitchFamily="34" charset="0"/>
                <a:ea typeface="Verdana" panose="020B0604030504040204" pitchFamily="34" charset="0"/>
                <a:cs typeface="Arial" panose="020B0604020202020204" pitchFamily="34" charset="0"/>
              </a:rPr>
              <a:t>I know that my Redeemer Lives</a:t>
            </a:r>
            <a:r>
              <a:rPr lang="en-GB" sz="5400" dirty="0">
                <a:ea typeface="Calibri"/>
                <a:cs typeface="Times New Roman"/>
              </a:rPr>
              <a:t/>
            </a:r>
            <a:br>
              <a:rPr lang="en-GB" sz="5400" dirty="0">
                <a:ea typeface="Calibri"/>
                <a:cs typeface="Times New Roman"/>
              </a:rPr>
            </a:br>
            <a:endParaRPr lang="en-GB" sz="5400" dirty="0"/>
          </a:p>
        </p:txBody>
      </p:sp>
      <p:cxnSp>
        <p:nvCxnSpPr>
          <p:cNvPr id="12" name="Straight Connector 11">
            <a:extLst>
              <a:ext uri="{FF2B5EF4-FFF2-40B4-BE49-F238E27FC236}">
                <a16:creationId xmlns:a16="http://schemas.microsoft.com/office/drawing/2014/main" xmlns="" id="{697B28B0-0CA3-4A1E-BB65-2ACF53C90A4B}"/>
              </a:ext>
            </a:extLst>
          </p:cNvPr>
          <p:cNvCxnSpPr>
            <a:cxnSpLocks/>
          </p:cNvCxnSpPr>
          <p:nvPr/>
        </p:nvCxnSpPr>
        <p:spPr>
          <a:xfrm flipH="1">
            <a:off x="543744" y="6237312"/>
            <a:ext cx="805651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6851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7C28170-754A-4380-8888-489496507CC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95536" y="404664"/>
            <a:ext cx="8229600" cy="4525963"/>
          </a:xfrm>
        </p:spPr>
        <p:txBody>
          <a:bodyPr>
            <a:normAutofit lnSpcReduction="10000"/>
          </a:bodyPr>
          <a:lstStyle/>
          <a:p>
            <a:pPr marL="0" indent="0">
              <a:lnSpc>
                <a:spcPct val="115000"/>
              </a:lnSpc>
              <a:spcAft>
                <a:spcPts val="1000"/>
              </a:spcAft>
              <a:buNone/>
            </a:pPr>
            <a:r>
              <a:rPr lang="en-GB" dirty="0">
                <a:solidFill>
                  <a:schemeClr val="bg1"/>
                </a:solidFill>
                <a:effectLst/>
                <a:latin typeface="Arial"/>
                <a:ea typeface="Calibri"/>
                <a:cs typeface="Times New Roman"/>
              </a:rPr>
              <a:t>‘For you know that it was not with perishable things such as silver or gold that you were </a:t>
            </a:r>
            <a:r>
              <a:rPr lang="en-GB" b="1" u="sng" dirty="0">
                <a:solidFill>
                  <a:schemeClr val="bg1"/>
                </a:solidFill>
                <a:effectLst/>
                <a:latin typeface="Arial"/>
                <a:ea typeface="Calibri"/>
                <a:cs typeface="Times New Roman"/>
              </a:rPr>
              <a:t>redeemed</a:t>
            </a:r>
            <a:r>
              <a:rPr lang="en-GB" dirty="0">
                <a:solidFill>
                  <a:schemeClr val="bg1"/>
                </a:solidFill>
                <a:effectLst/>
                <a:latin typeface="Arial"/>
                <a:ea typeface="Calibri"/>
                <a:cs typeface="Times New Roman"/>
              </a:rPr>
              <a:t> from the empty way of life handed down to you by your forefathers, but with the </a:t>
            </a:r>
            <a:r>
              <a:rPr lang="en-GB" b="1" u="sng" dirty="0">
                <a:solidFill>
                  <a:schemeClr val="bg1"/>
                </a:solidFill>
                <a:effectLst/>
                <a:latin typeface="Arial"/>
                <a:ea typeface="Calibri"/>
                <a:cs typeface="Times New Roman"/>
              </a:rPr>
              <a:t>precious blood of Jesus Christ</a:t>
            </a:r>
            <a:r>
              <a:rPr lang="en-GB" dirty="0">
                <a:solidFill>
                  <a:schemeClr val="bg1"/>
                </a:solidFill>
                <a:effectLst/>
                <a:latin typeface="Arial"/>
                <a:ea typeface="Calibri"/>
                <a:cs typeface="Times New Roman"/>
              </a:rPr>
              <a:t>, a lamb without blemish or defect. He was chosen before the creation of the world.’ </a:t>
            </a:r>
          </a:p>
          <a:p>
            <a:pPr marL="0" indent="0">
              <a:lnSpc>
                <a:spcPct val="115000"/>
              </a:lnSpc>
              <a:spcAft>
                <a:spcPts val="1000"/>
              </a:spcAft>
              <a:buNone/>
            </a:pPr>
            <a:r>
              <a:rPr lang="en-GB" sz="2800" dirty="0">
                <a:solidFill>
                  <a:schemeClr val="bg1"/>
                </a:solidFill>
                <a:latin typeface="Arial"/>
                <a:ea typeface="Calibri"/>
                <a:cs typeface="Times New Roman"/>
              </a:rPr>
              <a:t>						</a:t>
            </a:r>
            <a:r>
              <a:rPr lang="en-GB" sz="2800" dirty="0">
                <a:solidFill>
                  <a:schemeClr val="bg1"/>
                </a:solidFill>
                <a:effectLst/>
                <a:latin typeface="Arial"/>
                <a:ea typeface="Calibri"/>
                <a:cs typeface="Times New Roman"/>
              </a:rPr>
              <a:t>1 Peter 1:18-20</a:t>
            </a:r>
            <a:endParaRPr lang="en-GB" sz="2800" dirty="0">
              <a:solidFill>
                <a:schemeClr val="bg1"/>
              </a:solidFill>
              <a:ea typeface="Calibri"/>
              <a:cs typeface="Times New Roman"/>
            </a:endParaRPr>
          </a:p>
          <a:p>
            <a:endParaRPr lang="en-GB" dirty="0"/>
          </a:p>
        </p:txBody>
      </p:sp>
    </p:spTree>
    <p:extLst>
      <p:ext uri="{BB962C8B-B14F-4D97-AF65-F5344CB8AC3E}">
        <p14:creationId xmlns:p14="http://schemas.microsoft.com/office/powerpoint/2010/main" xmlns="" val="2918517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626D9F-1AFE-407C-9A1B-13E9CAC6E2F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23528" y="627168"/>
            <a:ext cx="8229600" cy="1143000"/>
          </a:xfrm>
        </p:spPr>
        <p:txBody>
          <a:bodyPr/>
          <a:lstStyle/>
          <a:p>
            <a:r>
              <a:rPr lang="en-GB" dirty="0">
                <a:solidFill>
                  <a:schemeClr val="bg1"/>
                </a:solidFill>
                <a:latin typeface="Arial" panose="020B0604020202020204" pitchFamily="34" charset="0"/>
                <a:cs typeface="Arial" panose="020B0604020202020204" pitchFamily="34" charset="0"/>
              </a:rPr>
              <a:t>Inward implications</a:t>
            </a:r>
          </a:p>
        </p:txBody>
      </p:sp>
      <p:sp>
        <p:nvSpPr>
          <p:cNvPr id="3" name="Content Placeholder 2"/>
          <p:cNvSpPr>
            <a:spLocks noGrp="1"/>
          </p:cNvSpPr>
          <p:nvPr>
            <p:ph idx="1"/>
          </p:nvPr>
        </p:nvSpPr>
        <p:spPr>
          <a:xfrm>
            <a:off x="491728" y="2395327"/>
            <a:ext cx="8229600" cy="3484984"/>
          </a:xfrm>
        </p:spPr>
        <p:txBody>
          <a:bodyPr/>
          <a:lstStyle/>
          <a:p>
            <a:pPr marL="0" indent="0">
              <a:lnSpc>
                <a:spcPct val="115000"/>
              </a:lnSpc>
              <a:spcAft>
                <a:spcPts val="1000"/>
              </a:spcAft>
              <a:buNone/>
            </a:pPr>
            <a:r>
              <a:rPr lang="en-GB" dirty="0">
                <a:solidFill>
                  <a:schemeClr val="bg1"/>
                </a:solidFill>
                <a:latin typeface="Arial" panose="020B0604020202020204" pitchFamily="34" charset="0"/>
                <a:cs typeface="Arial" panose="020B0604020202020204" pitchFamily="34" charset="0"/>
              </a:rPr>
              <a:t> - Be thankful!</a:t>
            </a:r>
            <a:r>
              <a:rPr lang="en-GB" dirty="0">
                <a:solidFill>
                  <a:schemeClr val="bg1"/>
                </a:solidFill>
                <a:effectLst/>
                <a:latin typeface="Arial" panose="020B0604020202020204" pitchFamily="34" charset="0"/>
                <a:ea typeface="Calibri"/>
                <a:cs typeface="Arial" panose="020B0604020202020204" pitchFamily="34" charset="0"/>
              </a:rPr>
              <a:t>  - </a:t>
            </a:r>
            <a:r>
              <a:rPr lang="en-GB" sz="2800" dirty="0">
                <a:solidFill>
                  <a:schemeClr val="bg1"/>
                </a:solidFill>
                <a:effectLst/>
                <a:latin typeface="Arial" panose="020B0604020202020204" pitchFamily="34" charset="0"/>
                <a:ea typeface="Calibri"/>
                <a:cs typeface="Arial" panose="020B0604020202020204" pitchFamily="34" charset="0"/>
              </a:rPr>
              <a:t>1 Peter 1:18-20</a:t>
            </a:r>
            <a:endParaRPr lang="en-GB" sz="2800"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pPr marL="0" indent="0">
              <a:buNone/>
            </a:pPr>
            <a:r>
              <a:rPr lang="en-GB" dirty="0">
                <a:solidFill>
                  <a:schemeClr val="bg1"/>
                </a:solidFill>
                <a:latin typeface="Arial" panose="020B0604020202020204" pitchFamily="34" charset="0"/>
                <a:cs typeface="Arial" panose="020B0604020202020204" pitchFamily="34" charset="0"/>
              </a:rPr>
              <a:t> - Let God take care of you - </a:t>
            </a:r>
            <a:r>
              <a:rPr lang="en-GB" sz="2800" dirty="0">
                <a:solidFill>
                  <a:schemeClr val="bg1"/>
                </a:solidFill>
                <a:effectLst/>
                <a:latin typeface="Arial" panose="020B0604020202020204" pitchFamily="34" charset="0"/>
                <a:ea typeface="Calibri"/>
                <a:cs typeface="Arial" panose="020B0604020202020204" pitchFamily="34" charset="0"/>
              </a:rPr>
              <a:t>Isaiah 46:4</a:t>
            </a:r>
            <a:endParaRPr lang="en-GB" sz="2800"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pPr marL="0" indent="0">
              <a:buNone/>
            </a:pPr>
            <a:r>
              <a:rPr lang="en-GB" dirty="0">
                <a:solidFill>
                  <a:schemeClr val="bg1"/>
                </a:solidFill>
                <a:latin typeface="Arial" panose="020B0604020202020204" pitchFamily="34" charset="0"/>
                <a:cs typeface="Arial" panose="020B0604020202020204" pitchFamily="34" charset="0"/>
              </a:rPr>
              <a:t> - Live free!  - </a:t>
            </a:r>
            <a:r>
              <a:rPr lang="en-GB" sz="2800" dirty="0">
                <a:solidFill>
                  <a:schemeClr val="bg1"/>
                </a:solidFill>
                <a:latin typeface="Arial" panose="020B0604020202020204" pitchFamily="34" charset="0"/>
                <a:cs typeface="Arial" panose="020B0604020202020204" pitchFamily="34" charset="0"/>
              </a:rPr>
              <a:t>Galatians 5:1</a:t>
            </a:r>
          </a:p>
        </p:txBody>
      </p:sp>
    </p:spTree>
    <p:extLst>
      <p:ext uri="{BB962C8B-B14F-4D97-AF65-F5344CB8AC3E}">
        <p14:creationId xmlns:p14="http://schemas.microsoft.com/office/powerpoint/2010/main" xmlns="" val="279994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10;&#10;Description automatically generated">
            <a:extLst>
              <a:ext uri="{FF2B5EF4-FFF2-40B4-BE49-F238E27FC236}">
                <a16:creationId xmlns:a16="http://schemas.microsoft.com/office/drawing/2014/main" xmlns="" id="{744998A2-4B1D-4F18-B539-3C482FDC5609}"/>
              </a:ext>
            </a:extLst>
          </p:cNvPr>
          <p:cNvPicPr>
            <a:picLocks noChangeAspect="1"/>
          </p:cNvPicPr>
          <p:nvPr/>
        </p:nvPicPr>
        <p:blipFill>
          <a:blip r:embed="rId2" cstate="print">
            <a:duotone>
              <a:prstClr val="black"/>
              <a:srgbClr val="FF0000">
                <a:tint val="45000"/>
                <a:satMod val="400000"/>
              </a:srgbClr>
            </a:duotone>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644166"/>
            <a:ext cx="8229600" cy="1143000"/>
          </a:xfrm>
        </p:spPr>
        <p:txBody>
          <a:bodyPr>
            <a:normAutofit fontScale="90000"/>
          </a:bodyPr>
          <a:lstStyle/>
          <a:p>
            <a:r>
              <a:rPr lang="en-GB" dirty="0">
                <a:solidFill>
                  <a:schemeClr val="bg1"/>
                </a:solidFill>
                <a:latin typeface="Arial" panose="020B0604020202020204" pitchFamily="34" charset="0"/>
                <a:cs typeface="Arial" panose="020B0604020202020204" pitchFamily="34" charset="0"/>
              </a:rPr>
              <a:t>Outward implications</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Be like Boaz!</a:t>
            </a:r>
          </a:p>
        </p:txBody>
      </p:sp>
      <p:sp>
        <p:nvSpPr>
          <p:cNvPr id="3" name="Content Placeholder 2"/>
          <p:cNvSpPr>
            <a:spLocks noGrp="1"/>
          </p:cNvSpPr>
          <p:nvPr>
            <p:ph idx="1"/>
          </p:nvPr>
        </p:nvSpPr>
        <p:spPr>
          <a:xfrm>
            <a:off x="457200" y="2431331"/>
            <a:ext cx="8229600" cy="3412976"/>
          </a:xfrm>
        </p:spPr>
        <p:txBody>
          <a:bodyPr>
            <a:normAutofit/>
          </a:bodyPr>
          <a:lstStyle/>
          <a:p>
            <a:pPr marL="0" indent="0">
              <a:buNone/>
            </a:pPr>
            <a:r>
              <a:rPr lang="en-GB" sz="2800" dirty="0">
                <a:solidFill>
                  <a:schemeClr val="bg1"/>
                </a:solidFill>
                <a:effectLst/>
                <a:latin typeface="Arial" panose="020B0604020202020204" pitchFamily="34" charset="0"/>
                <a:ea typeface="Calibri"/>
                <a:cs typeface="Arial" panose="020B0604020202020204" pitchFamily="34" charset="0"/>
              </a:rPr>
              <a:t>-  Ask God to give you his heart for redemption</a:t>
            </a:r>
          </a:p>
          <a:p>
            <a:pPr marL="0" indent="0">
              <a:lnSpc>
                <a:spcPct val="115000"/>
              </a:lnSpc>
              <a:spcAft>
                <a:spcPts val="1000"/>
              </a:spcAft>
              <a:buNone/>
            </a:pPr>
            <a:endParaRPr lang="en-GB" sz="2800" dirty="0">
              <a:solidFill>
                <a:schemeClr val="bg1"/>
              </a:solidFill>
              <a:latin typeface="Arial" panose="020B0604020202020204" pitchFamily="34" charset="0"/>
              <a:ea typeface="Calibri"/>
              <a:cs typeface="Arial" panose="020B0604020202020204" pitchFamily="34" charset="0"/>
            </a:endParaRPr>
          </a:p>
          <a:p>
            <a:pPr marL="0" indent="0">
              <a:lnSpc>
                <a:spcPct val="115000"/>
              </a:lnSpc>
              <a:spcAft>
                <a:spcPts val="1000"/>
              </a:spcAft>
              <a:buNone/>
            </a:pPr>
            <a:r>
              <a:rPr lang="en-GB" sz="2800" dirty="0">
                <a:solidFill>
                  <a:schemeClr val="bg1"/>
                </a:solidFill>
                <a:effectLst/>
                <a:latin typeface="Arial" panose="020B0604020202020204" pitchFamily="34" charset="0"/>
                <a:ea typeface="Calibri"/>
                <a:cs typeface="Arial" panose="020B0604020202020204" pitchFamily="34" charset="0"/>
              </a:rPr>
              <a:t>-  </a:t>
            </a:r>
            <a:r>
              <a:rPr lang="en-GB" sz="2800" dirty="0">
                <a:solidFill>
                  <a:schemeClr val="bg1"/>
                </a:solidFill>
                <a:effectLst/>
                <a:latin typeface="Arial"/>
                <a:ea typeface="Calibri"/>
                <a:cs typeface="Times New Roman"/>
              </a:rPr>
              <a:t>Ask God to help us see people through his eyes</a:t>
            </a:r>
          </a:p>
          <a:p>
            <a:pPr marL="0" indent="0">
              <a:lnSpc>
                <a:spcPct val="115000"/>
              </a:lnSpc>
              <a:spcAft>
                <a:spcPts val="1000"/>
              </a:spcAft>
              <a:buNone/>
            </a:pPr>
            <a:endParaRPr lang="en-GB" sz="1200" dirty="0">
              <a:solidFill>
                <a:schemeClr val="bg1"/>
              </a:solidFill>
              <a:latin typeface="Arial"/>
              <a:cs typeface="Times New Roman"/>
            </a:endParaRPr>
          </a:p>
          <a:p>
            <a:pPr marL="0" indent="0">
              <a:lnSpc>
                <a:spcPct val="115000"/>
              </a:lnSpc>
              <a:spcAft>
                <a:spcPts val="1000"/>
              </a:spcAft>
              <a:buNone/>
            </a:pPr>
            <a:r>
              <a:rPr lang="en-GB" sz="2800" dirty="0">
                <a:solidFill>
                  <a:schemeClr val="bg1"/>
                </a:solidFill>
                <a:latin typeface="Arial" panose="020B0604020202020204" pitchFamily="34" charset="0"/>
                <a:cs typeface="Arial" panose="020B0604020202020204" pitchFamily="34" charset="0"/>
              </a:rPr>
              <a:t>- Be willing to pay the price</a:t>
            </a:r>
          </a:p>
        </p:txBody>
      </p:sp>
    </p:spTree>
    <p:extLst>
      <p:ext uri="{BB962C8B-B14F-4D97-AF65-F5344CB8AC3E}">
        <p14:creationId xmlns:p14="http://schemas.microsoft.com/office/powerpoint/2010/main" xmlns="" val="329332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10;&#10;Description automatically generated">
            <a:extLst>
              <a:ext uri="{FF2B5EF4-FFF2-40B4-BE49-F238E27FC236}">
                <a16:creationId xmlns:a16="http://schemas.microsoft.com/office/drawing/2014/main" xmlns="" id="{627835EC-B25A-4048-93D7-0D5E1D64A0C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23493" y="3689648"/>
            <a:ext cx="8297014" cy="3168352"/>
          </a:xfrm>
        </p:spPr>
        <p:txBody>
          <a:bodyPr>
            <a:normAutofit/>
          </a:bodyPr>
          <a:lstStyle/>
          <a:p>
            <a:pPr marL="0" indent="0" algn="ctr">
              <a:lnSpc>
                <a:spcPct val="115000"/>
              </a:lnSpc>
              <a:spcAft>
                <a:spcPts val="1000"/>
              </a:spcAft>
              <a:buNone/>
            </a:pPr>
            <a:r>
              <a:rPr lang="en-GB" dirty="0">
                <a:solidFill>
                  <a:schemeClr val="bg1"/>
                </a:solidFill>
                <a:effectLst/>
                <a:latin typeface="Arial"/>
                <a:ea typeface="Calibri"/>
                <a:cs typeface="Times New Roman"/>
              </a:rPr>
              <a:t>‘I know that my Redeemer lives and that in the end he will stand upon the earth. And after my skin has been destroyed, yet in my flesh I will see God. I myself will see him with my own eyes.’ </a:t>
            </a:r>
            <a:r>
              <a:rPr lang="en-GB" sz="2800" dirty="0">
                <a:solidFill>
                  <a:schemeClr val="bg1"/>
                </a:solidFill>
                <a:effectLst/>
                <a:latin typeface="Arial"/>
                <a:ea typeface="Calibri"/>
                <a:cs typeface="Times New Roman"/>
              </a:rPr>
              <a:t>Job 19:25-27</a:t>
            </a:r>
            <a:endParaRPr lang="en-GB" sz="2800" dirty="0">
              <a:solidFill>
                <a:schemeClr val="bg1"/>
              </a:solidFill>
              <a:ea typeface="Calibri"/>
              <a:cs typeface="Times New Roman"/>
            </a:endParaRPr>
          </a:p>
          <a:p>
            <a:endParaRPr lang="en-GB" dirty="0"/>
          </a:p>
        </p:txBody>
      </p:sp>
      <p:pic>
        <p:nvPicPr>
          <p:cNvPr id="2" name="Picture 1">
            <a:extLst>
              <a:ext uri="{FF2B5EF4-FFF2-40B4-BE49-F238E27FC236}">
                <a16:creationId xmlns:a16="http://schemas.microsoft.com/office/drawing/2014/main" xmlns="" id="{FB2542F2-54AC-4B9E-AEB1-F682AB153D8D}"/>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xmlns="" val="0"/>
              </a:ext>
            </a:extLst>
          </a:blip>
          <a:stretch>
            <a:fillRect/>
          </a:stretch>
        </p:blipFill>
        <p:spPr>
          <a:xfrm>
            <a:off x="539552" y="247403"/>
            <a:ext cx="4381836" cy="3286377"/>
          </a:xfrm>
          <a:prstGeom prst="rect">
            <a:avLst/>
          </a:prstGeom>
        </p:spPr>
      </p:pic>
    </p:spTree>
    <p:extLst>
      <p:ext uri="{BB962C8B-B14F-4D97-AF65-F5344CB8AC3E}">
        <p14:creationId xmlns:p14="http://schemas.microsoft.com/office/powerpoint/2010/main" xmlns="" val="2606544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10;&#10;Description automatically generated">
            <a:extLst>
              <a:ext uri="{FF2B5EF4-FFF2-40B4-BE49-F238E27FC236}">
                <a16:creationId xmlns:a16="http://schemas.microsoft.com/office/drawing/2014/main" xmlns="" id="{627835EC-B25A-4048-93D7-0D5E1D64A0C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57200" y="1844824"/>
            <a:ext cx="8229600" cy="4525963"/>
          </a:xfrm>
        </p:spPr>
        <p:txBody>
          <a:bodyPr/>
          <a:lstStyle/>
          <a:p>
            <a:pPr marL="0" indent="0" algn="ctr">
              <a:lnSpc>
                <a:spcPct val="115000"/>
              </a:lnSpc>
              <a:spcAft>
                <a:spcPts val="1000"/>
              </a:spcAft>
              <a:buNone/>
            </a:pPr>
            <a:r>
              <a:rPr lang="en-GB" dirty="0">
                <a:solidFill>
                  <a:schemeClr val="bg1"/>
                </a:solidFill>
                <a:effectLst/>
                <a:latin typeface="Arial"/>
                <a:ea typeface="Calibri"/>
                <a:cs typeface="Times New Roman"/>
              </a:rPr>
              <a:t>‘I know that my Redeemer lives and that in the end he will stand upon the earth. And after my skin has been destroyed, yet in my flesh I will see God. I myself will see him with my own eyes.’ </a:t>
            </a:r>
            <a:r>
              <a:rPr lang="en-GB" sz="2800" dirty="0">
                <a:solidFill>
                  <a:schemeClr val="bg1"/>
                </a:solidFill>
                <a:effectLst/>
                <a:latin typeface="Arial"/>
                <a:ea typeface="Calibri"/>
                <a:cs typeface="Times New Roman"/>
              </a:rPr>
              <a:t>Job 19:25-27</a:t>
            </a:r>
            <a:endParaRPr lang="en-GB" sz="2800" dirty="0">
              <a:solidFill>
                <a:schemeClr val="bg1"/>
              </a:solidFill>
              <a:ea typeface="Calibri"/>
              <a:cs typeface="Times New Roman"/>
            </a:endParaRPr>
          </a:p>
          <a:p>
            <a:endParaRPr lang="en-GB" dirty="0"/>
          </a:p>
        </p:txBody>
      </p:sp>
    </p:spTree>
    <p:extLst>
      <p:ext uri="{BB962C8B-B14F-4D97-AF65-F5344CB8AC3E}">
        <p14:creationId xmlns:p14="http://schemas.microsoft.com/office/powerpoint/2010/main" xmlns="" val="1672054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531E193-E23F-45FA-A38E-4685F7BC551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5563" y="476672"/>
            <a:ext cx="7872874" cy="5904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xmlns="" id="{9210D208-EAE9-4024-9A42-7DA07C292634}"/>
              </a:ext>
            </a:extLst>
          </p:cNvPr>
          <p:cNvSpPr/>
          <p:nvPr/>
        </p:nvSpPr>
        <p:spPr>
          <a:xfrm>
            <a:off x="6441999" y="6627168"/>
            <a:ext cx="2710999" cy="230832"/>
          </a:xfrm>
          <a:prstGeom prst="rect">
            <a:avLst/>
          </a:prstGeom>
        </p:spPr>
        <p:txBody>
          <a:bodyPr wrap="none">
            <a:spAutoFit/>
          </a:bodyPr>
          <a:lstStyle/>
          <a:p>
            <a:r>
              <a:rPr lang="en-GB" sz="900" dirty="0">
                <a:solidFill>
                  <a:schemeClr val="bg1"/>
                </a:solidFill>
                <a:latin typeface="Arial" panose="020B0604020202020204" pitchFamily="34" charset="0"/>
                <a:cs typeface="Arial" panose="020B0604020202020204" pitchFamily="34" charset="0"/>
              </a:rPr>
              <a:t>Pictures Sweet Publishing / FreeBibleimages.org.</a:t>
            </a:r>
          </a:p>
        </p:txBody>
      </p:sp>
    </p:spTree>
    <p:extLst>
      <p:ext uri="{BB962C8B-B14F-4D97-AF65-F5344CB8AC3E}">
        <p14:creationId xmlns:p14="http://schemas.microsoft.com/office/powerpoint/2010/main" xmlns="" val="3988061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xmlns="" id="{A7D031A7-2118-4CA1-80E3-65F18006BF09}"/>
              </a:ext>
            </a:extLst>
          </p:cNvPr>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57200" y="4301067"/>
            <a:ext cx="8229600" cy="2548880"/>
          </a:xfrm>
        </p:spPr>
        <p:txBody>
          <a:bodyPr/>
          <a:lstStyle/>
          <a:p>
            <a:pPr marL="0" indent="0" algn="ctr">
              <a:lnSpc>
                <a:spcPct val="115000"/>
              </a:lnSpc>
              <a:spcAft>
                <a:spcPts val="1000"/>
              </a:spcAft>
              <a:buNone/>
            </a:pPr>
            <a:r>
              <a:rPr lang="en-GB" dirty="0">
                <a:solidFill>
                  <a:schemeClr val="bg1"/>
                </a:solidFill>
                <a:effectLst/>
                <a:latin typeface="Arial"/>
                <a:ea typeface="Calibri"/>
                <a:cs typeface="Times New Roman"/>
              </a:rPr>
              <a:t>‘If one of your countrymen becomes poor and sells some of his property, his nearest relative is to come and redeem what his countryman has sold.’</a:t>
            </a:r>
            <a:r>
              <a:rPr lang="en-GB" dirty="0">
                <a:solidFill>
                  <a:schemeClr val="bg1"/>
                </a:solidFill>
                <a:latin typeface="Arial"/>
                <a:ea typeface="Calibri"/>
                <a:cs typeface="Times New Roman"/>
              </a:rPr>
              <a:t> </a:t>
            </a:r>
            <a:r>
              <a:rPr lang="en-GB" sz="2800" dirty="0">
                <a:solidFill>
                  <a:schemeClr val="bg1"/>
                </a:solidFill>
                <a:latin typeface="Arial"/>
                <a:ea typeface="Calibri"/>
                <a:cs typeface="Times New Roman"/>
              </a:rPr>
              <a:t>Leviticus 25:25 </a:t>
            </a:r>
            <a:endParaRPr lang="en-GB" sz="2800" dirty="0">
              <a:solidFill>
                <a:schemeClr val="bg1"/>
              </a:solidFill>
              <a:ea typeface="Calibri"/>
              <a:cs typeface="Times New Roman"/>
            </a:endParaRPr>
          </a:p>
          <a:p>
            <a:endParaRPr lang="en-GB" dirty="0"/>
          </a:p>
        </p:txBody>
      </p:sp>
      <p:pic>
        <p:nvPicPr>
          <p:cNvPr id="4" name="Picture 3">
            <a:extLst>
              <a:ext uri="{FF2B5EF4-FFF2-40B4-BE49-F238E27FC236}">
                <a16:creationId xmlns:a16="http://schemas.microsoft.com/office/drawing/2014/main" xmlns="" id="{A86A2DD4-E18F-41AA-81CD-50E5D7DD900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403648" y="356952"/>
            <a:ext cx="6588224" cy="3766728"/>
          </a:xfrm>
          <a:prstGeom prst="rect">
            <a:avLst/>
          </a:prstGeom>
        </p:spPr>
      </p:pic>
      <p:sp>
        <p:nvSpPr>
          <p:cNvPr id="7" name="Rectangle 6">
            <a:extLst>
              <a:ext uri="{FF2B5EF4-FFF2-40B4-BE49-F238E27FC236}">
                <a16:creationId xmlns:a16="http://schemas.microsoft.com/office/drawing/2014/main" xmlns="" id="{10EA61B1-006A-407D-976A-8281795AF957}"/>
              </a:ext>
            </a:extLst>
          </p:cNvPr>
          <p:cNvSpPr/>
          <p:nvPr/>
        </p:nvSpPr>
        <p:spPr>
          <a:xfrm>
            <a:off x="6441999" y="6627168"/>
            <a:ext cx="2710999" cy="230832"/>
          </a:xfrm>
          <a:prstGeom prst="rect">
            <a:avLst/>
          </a:prstGeom>
        </p:spPr>
        <p:txBody>
          <a:bodyPr wrap="none">
            <a:spAutoFit/>
          </a:bodyPr>
          <a:lstStyle/>
          <a:p>
            <a:r>
              <a:rPr lang="en-GB" sz="900" dirty="0">
                <a:solidFill>
                  <a:schemeClr val="bg1"/>
                </a:solidFill>
                <a:latin typeface="Arial" panose="020B0604020202020204" pitchFamily="34" charset="0"/>
                <a:cs typeface="Arial" panose="020B0604020202020204" pitchFamily="34" charset="0"/>
              </a:rPr>
              <a:t>Pictures Sweet Publishing / FreeBibleimages.org.</a:t>
            </a:r>
          </a:p>
        </p:txBody>
      </p:sp>
    </p:spTree>
    <p:extLst>
      <p:ext uri="{BB962C8B-B14F-4D97-AF65-F5344CB8AC3E}">
        <p14:creationId xmlns:p14="http://schemas.microsoft.com/office/powerpoint/2010/main" xmlns="" val="10355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10;&#10;Description automatically generated">
            <a:extLst>
              <a:ext uri="{FF2B5EF4-FFF2-40B4-BE49-F238E27FC236}">
                <a16:creationId xmlns:a16="http://schemas.microsoft.com/office/drawing/2014/main" xmlns="" id="{177DFBBE-F905-45BF-8124-3D51B5BEA15D}"/>
              </a:ext>
            </a:extLst>
          </p:cNvPr>
          <p:cNvPicPr>
            <a:picLocks noChangeAspect="1"/>
          </p:cNvPicPr>
          <p:nvPr/>
        </p:nvPicPr>
        <p:blipFill>
          <a:blip r:embed="rId2" cstate="print">
            <a:duotone>
              <a:prstClr val="black"/>
              <a:srgbClr val="FF0000">
                <a:tint val="45000"/>
                <a:satMod val="400000"/>
              </a:srgbClr>
            </a:duotone>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8763" y="94775"/>
            <a:ext cx="4320658" cy="32404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descr="Boaz made an announcement to the elders and those gathered. ‘Today I have bought from Naomi the property of Elimelek, and his sons Mahlon and Kilion. I have also acquired Ruth the Moabite as my wife. You are my witnesses.’ – Slide 10">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116138"/>
            <a:ext cx="4320658" cy="3240494"/>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So Boaz married Ruth and the Lord blessed them with a son. Women told Naomi, ‘Praise the Lord. He has looked after you in your old age. Ruth loves you and is better to you than seven sons.’ Ruth and Boaz’s son was called Obed. Obed was the father of Jesse whose youngest son David became King of Israel. A descendant of David was Mary the mother of Jesus. – Slide 11">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9350" y="3438159"/>
            <a:ext cx="4355146" cy="326636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716194" y="3789040"/>
            <a:ext cx="4176464" cy="2677656"/>
          </a:xfrm>
          <a:prstGeom prst="rect">
            <a:avLst/>
          </a:prstGeom>
          <a:noFill/>
        </p:spPr>
        <p:txBody>
          <a:bodyPr wrap="square" rtlCol="0">
            <a:spAutoFit/>
          </a:bodyPr>
          <a:lstStyle/>
          <a:p>
            <a:pPr algn="ctr"/>
            <a:r>
              <a:rPr lang="en-GB" sz="2800" dirty="0">
                <a:solidFill>
                  <a:schemeClr val="bg1"/>
                </a:solidFill>
                <a:latin typeface="Arial" panose="020B0604020202020204" pitchFamily="34" charset="0"/>
                <a:cs typeface="Arial" panose="020B0604020202020204" pitchFamily="34" charset="0"/>
              </a:rPr>
              <a:t>‘Salmon the father of Boaz, Boaz the father of Obed, Obed the father of Jesse, and Jesse the father of David’</a:t>
            </a:r>
          </a:p>
          <a:p>
            <a:pPr algn="ctr"/>
            <a:r>
              <a:rPr lang="en-GB" sz="2800" dirty="0">
                <a:solidFill>
                  <a:schemeClr val="bg1"/>
                </a:solidFill>
                <a:latin typeface="Arial" panose="020B0604020202020204" pitchFamily="34" charset="0"/>
                <a:cs typeface="Arial" panose="020B0604020202020204" pitchFamily="34" charset="0"/>
              </a:rPr>
              <a:t>Ruth 4:22</a:t>
            </a:r>
          </a:p>
        </p:txBody>
      </p:sp>
      <p:sp>
        <p:nvSpPr>
          <p:cNvPr id="9" name="Rectangle 8">
            <a:extLst>
              <a:ext uri="{FF2B5EF4-FFF2-40B4-BE49-F238E27FC236}">
                <a16:creationId xmlns:a16="http://schemas.microsoft.com/office/drawing/2014/main" xmlns="" id="{EDA6971F-4ACC-4FAD-AD5D-375ADA2E5815}"/>
              </a:ext>
            </a:extLst>
          </p:cNvPr>
          <p:cNvSpPr/>
          <p:nvPr/>
        </p:nvSpPr>
        <p:spPr>
          <a:xfrm>
            <a:off x="6441999" y="6627168"/>
            <a:ext cx="2710999" cy="230832"/>
          </a:xfrm>
          <a:prstGeom prst="rect">
            <a:avLst/>
          </a:prstGeom>
        </p:spPr>
        <p:txBody>
          <a:bodyPr wrap="none">
            <a:spAutoFit/>
          </a:bodyPr>
          <a:lstStyle/>
          <a:p>
            <a:r>
              <a:rPr lang="en-GB" sz="900" dirty="0">
                <a:solidFill>
                  <a:schemeClr val="bg1"/>
                </a:solidFill>
                <a:latin typeface="Arial" panose="020B0604020202020204" pitchFamily="34" charset="0"/>
                <a:cs typeface="Arial" panose="020B0604020202020204" pitchFamily="34" charset="0"/>
              </a:rPr>
              <a:t>Pictures Sweet Publishing / FreeBibleimages.org.</a:t>
            </a:r>
          </a:p>
        </p:txBody>
      </p:sp>
    </p:spTree>
    <p:extLst>
      <p:ext uri="{BB962C8B-B14F-4D97-AF65-F5344CB8AC3E}">
        <p14:creationId xmlns:p14="http://schemas.microsoft.com/office/powerpoint/2010/main" xmlns="" val="1503852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A554270-FF3F-4D8E-9142-165FFA7C638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716017" y="480643"/>
            <a:ext cx="3970784" cy="2588317"/>
          </a:xfrm>
        </p:spPr>
        <p:txBody>
          <a:bodyPr>
            <a:noAutofit/>
          </a:bodyPr>
          <a:lstStyle/>
          <a:p>
            <a:pPr>
              <a:lnSpc>
                <a:spcPct val="115000"/>
              </a:lnSpc>
              <a:spcAft>
                <a:spcPts val="1000"/>
              </a:spcAft>
            </a:pPr>
            <a:r>
              <a:rPr lang="en-GB" sz="3200" dirty="0">
                <a:solidFill>
                  <a:schemeClr val="bg1"/>
                </a:solidFill>
                <a:effectLst/>
                <a:latin typeface="Arial"/>
                <a:ea typeface="Calibri"/>
                <a:cs typeface="Times New Roman"/>
              </a:rPr>
              <a:t>‘Salmon the father or Boaz, whose mother was Rahab’ </a:t>
            </a:r>
            <a:br>
              <a:rPr lang="en-GB" sz="3200" dirty="0">
                <a:solidFill>
                  <a:schemeClr val="bg1"/>
                </a:solidFill>
                <a:effectLst/>
                <a:latin typeface="Arial"/>
                <a:ea typeface="Calibri"/>
                <a:cs typeface="Times New Roman"/>
              </a:rPr>
            </a:br>
            <a:r>
              <a:rPr lang="en-GB" sz="2800" dirty="0">
                <a:solidFill>
                  <a:schemeClr val="bg1"/>
                </a:solidFill>
                <a:effectLst/>
                <a:latin typeface="Arial"/>
                <a:ea typeface="Calibri"/>
                <a:cs typeface="Times New Roman"/>
              </a:rPr>
              <a:t>Matthew 1:5</a:t>
            </a:r>
            <a:endParaRPr lang="en-GB" sz="2800" dirty="0"/>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98496"/>
            <a:ext cx="4320481" cy="32403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9464" y="3447882"/>
            <a:ext cx="4320482" cy="32403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55054" y="3418981"/>
            <a:ext cx="4320482" cy="32403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a:extLst>
              <a:ext uri="{FF2B5EF4-FFF2-40B4-BE49-F238E27FC236}">
                <a16:creationId xmlns:a16="http://schemas.microsoft.com/office/drawing/2014/main" xmlns="" id="{45B64A4D-9D6C-45F7-994E-1612BACA723D}"/>
              </a:ext>
            </a:extLst>
          </p:cNvPr>
          <p:cNvSpPr/>
          <p:nvPr/>
        </p:nvSpPr>
        <p:spPr>
          <a:xfrm>
            <a:off x="6433001" y="6635962"/>
            <a:ext cx="2710999" cy="230832"/>
          </a:xfrm>
          <a:prstGeom prst="rect">
            <a:avLst/>
          </a:prstGeom>
        </p:spPr>
        <p:txBody>
          <a:bodyPr wrap="none">
            <a:spAutoFit/>
          </a:bodyPr>
          <a:lstStyle/>
          <a:p>
            <a:r>
              <a:rPr lang="en-GB" sz="900" dirty="0">
                <a:solidFill>
                  <a:schemeClr val="bg1"/>
                </a:solidFill>
                <a:latin typeface="Arial" panose="020B0604020202020204" pitchFamily="34" charset="0"/>
                <a:cs typeface="Arial" panose="020B0604020202020204" pitchFamily="34" charset="0"/>
              </a:rPr>
              <a:t>Pictures Sweet Publishing / FreeBibleimages.org.</a:t>
            </a:r>
          </a:p>
        </p:txBody>
      </p:sp>
    </p:spTree>
    <p:extLst>
      <p:ext uri="{BB962C8B-B14F-4D97-AF65-F5344CB8AC3E}">
        <p14:creationId xmlns:p14="http://schemas.microsoft.com/office/powerpoint/2010/main" xmlns="" val="4118803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10;&#10;Description automatically generated">
            <a:extLst>
              <a:ext uri="{FF2B5EF4-FFF2-40B4-BE49-F238E27FC236}">
                <a16:creationId xmlns:a16="http://schemas.microsoft.com/office/drawing/2014/main" xmlns="" id="{B39F9D9F-D666-489F-B1CA-2E2DB8D76494}"/>
              </a:ext>
            </a:extLst>
          </p:cNvPr>
          <p:cNvPicPr>
            <a:picLocks noChangeAspect="1"/>
          </p:cNvPicPr>
          <p:nvPr/>
        </p:nvPicPr>
        <p:blipFill>
          <a:blip r:embed="rId2" cstate="print">
            <a:duotone>
              <a:prstClr val="black"/>
              <a:srgbClr val="FF0000">
                <a:tint val="45000"/>
                <a:satMod val="400000"/>
              </a:srgbClr>
            </a:duotone>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7170"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xmlns="" val="0"/>
              </a:ext>
            </a:extLst>
          </a:blip>
          <a:srcRect/>
          <a:stretch/>
        </p:blipFill>
        <p:spPr bwMode="auto">
          <a:xfrm>
            <a:off x="611560" y="455792"/>
            <a:ext cx="7776864" cy="59464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2051720" y="2708920"/>
            <a:ext cx="5472608" cy="2376264"/>
          </a:xfrm>
        </p:spPr>
        <p:txBody>
          <a:bodyPr/>
          <a:lstStyle/>
          <a:p>
            <a:r>
              <a:rPr lang="en-GB" dirty="0">
                <a:solidFill>
                  <a:schemeClr val="bg1"/>
                </a:solidFill>
                <a:latin typeface="Arial" panose="020B0604020202020204" pitchFamily="34" charset="0"/>
                <a:cs typeface="Arial" panose="020B0604020202020204" pitchFamily="34" charset="0"/>
              </a:rPr>
              <a:t>Redemption</a:t>
            </a:r>
          </a:p>
        </p:txBody>
      </p:sp>
    </p:spTree>
    <p:extLst>
      <p:ext uri="{BB962C8B-B14F-4D97-AF65-F5344CB8AC3E}">
        <p14:creationId xmlns:p14="http://schemas.microsoft.com/office/powerpoint/2010/main" xmlns="" val="3791581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D685FE64-C3C5-4158-A246-170C50301C8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75"/>
            <a:ext cx="9144000" cy="686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2"/>
          <p:cNvSpPr>
            <a:spLocks noGrp="1"/>
          </p:cNvSpPr>
          <p:nvPr>
            <p:ph idx="1"/>
          </p:nvPr>
        </p:nvSpPr>
        <p:spPr>
          <a:xfrm>
            <a:off x="611560" y="3427412"/>
            <a:ext cx="8229600" cy="2980928"/>
          </a:xfrm>
        </p:spPr>
        <p:txBody>
          <a:bodyPr>
            <a:normAutofit/>
          </a:bodyPr>
          <a:lstStyle/>
          <a:p>
            <a:pPr marL="0" indent="0">
              <a:buNone/>
            </a:pPr>
            <a:endParaRPr lang="en-GB" dirty="0"/>
          </a:p>
          <a:p>
            <a:pPr marL="0" indent="0" algn="ctr">
              <a:lnSpc>
                <a:spcPct val="115000"/>
              </a:lnSpc>
              <a:spcAft>
                <a:spcPts val="1000"/>
              </a:spcAft>
              <a:buNone/>
            </a:pPr>
            <a:r>
              <a:rPr lang="en-GB" dirty="0">
                <a:solidFill>
                  <a:schemeClr val="bg1"/>
                </a:solidFill>
                <a:effectLst/>
                <a:latin typeface="Arial"/>
                <a:ea typeface="Calibri"/>
                <a:cs typeface="Times New Roman"/>
              </a:rPr>
              <a:t>‘It is for freedom that Christ has set us free. Stand firm, then, and do not let yourselves be burdened again by a yoke of slavery’</a:t>
            </a:r>
            <a:r>
              <a:rPr lang="en-GB" sz="2000" dirty="0">
                <a:solidFill>
                  <a:schemeClr val="bg1"/>
                </a:solidFill>
                <a:latin typeface="Arial"/>
                <a:ea typeface="Calibri"/>
                <a:cs typeface="Times New Roman"/>
              </a:rPr>
              <a:t> </a:t>
            </a:r>
            <a:r>
              <a:rPr lang="en-GB" sz="2800" dirty="0">
                <a:solidFill>
                  <a:schemeClr val="bg1"/>
                </a:solidFill>
                <a:latin typeface="Arial"/>
                <a:ea typeface="Calibri"/>
                <a:cs typeface="Times New Roman"/>
              </a:rPr>
              <a:t>Galatians 5:1</a:t>
            </a:r>
            <a:endParaRPr lang="en-GB" sz="2800" dirty="0">
              <a:solidFill>
                <a:schemeClr val="bg1"/>
              </a:solidFill>
              <a:effectLst/>
              <a:latin typeface="Arial"/>
              <a:ea typeface="Calibri"/>
              <a:cs typeface="Times New Roman"/>
            </a:endParaRPr>
          </a:p>
          <a:p>
            <a:pPr marL="0" indent="0">
              <a:lnSpc>
                <a:spcPct val="115000"/>
              </a:lnSpc>
              <a:spcAft>
                <a:spcPts val="1000"/>
              </a:spcAft>
              <a:buNone/>
            </a:pPr>
            <a:endParaRPr lang="en-GB" sz="2400" dirty="0">
              <a:ea typeface="Calibri"/>
              <a:cs typeface="Times New Roman"/>
            </a:endParaRPr>
          </a:p>
          <a:p>
            <a:endParaRPr lang="en-GB" dirty="0"/>
          </a:p>
        </p:txBody>
      </p:sp>
    </p:spTree>
    <p:extLst>
      <p:ext uri="{BB962C8B-B14F-4D97-AF65-F5344CB8AC3E}">
        <p14:creationId xmlns:p14="http://schemas.microsoft.com/office/powerpoint/2010/main" xmlns="" val="306545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920E142-7406-4E08-A647-6EA53A27BB2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86113" y="481015"/>
            <a:ext cx="8229600" cy="1143000"/>
          </a:xfrm>
        </p:spPr>
        <p:txBody>
          <a:bodyPr>
            <a:normAutofit fontScale="90000"/>
          </a:bodyPr>
          <a:lstStyle/>
          <a:p>
            <a:pPr>
              <a:lnSpc>
                <a:spcPct val="115000"/>
              </a:lnSpc>
              <a:spcAft>
                <a:spcPts val="1000"/>
              </a:spcAft>
            </a:pPr>
            <a:r>
              <a:rPr lang="en-GB" u="sng" dirty="0">
                <a:solidFill>
                  <a:schemeClr val="bg1"/>
                </a:solidFill>
                <a:effectLst/>
                <a:latin typeface="Arial"/>
                <a:ea typeface="Calibri"/>
                <a:cs typeface="Times New Roman"/>
              </a:rPr>
              <a:t>Isaiah 43:1-3</a:t>
            </a:r>
            <a:r>
              <a:rPr lang="en-GB" sz="3600" dirty="0">
                <a:ea typeface="Calibri"/>
                <a:cs typeface="Times New Roman"/>
              </a:rPr>
              <a:t/>
            </a:r>
            <a:br>
              <a:rPr lang="en-GB" sz="3600" dirty="0">
                <a:ea typeface="Calibri"/>
                <a:cs typeface="Times New Roman"/>
              </a:rPr>
            </a:br>
            <a:endParaRPr lang="en-GB" dirty="0"/>
          </a:p>
        </p:txBody>
      </p:sp>
      <p:sp>
        <p:nvSpPr>
          <p:cNvPr id="3" name="Content Placeholder 2"/>
          <p:cNvSpPr>
            <a:spLocks noGrp="1"/>
          </p:cNvSpPr>
          <p:nvPr>
            <p:ph idx="1"/>
          </p:nvPr>
        </p:nvSpPr>
        <p:spPr>
          <a:xfrm>
            <a:off x="395536" y="1692276"/>
            <a:ext cx="8229600" cy="4525963"/>
          </a:xfrm>
        </p:spPr>
        <p:txBody>
          <a:bodyPr/>
          <a:lstStyle/>
          <a:p>
            <a:pPr marL="0" indent="0" algn="ctr">
              <a:buNone/>
            </a:pPr>
            <a:r>
              <a:rPr lang="en-GB" dirty="0">
                <a:solidFill>
                  <a:schemeClr val="bg1"/>
                </a:solidFill>
                <a:latin typeface="Arial" panose="020B0604020202020204" pitchFamily="34" charset="0"/>
                <a:cs typeface="Arial" panose="020B0604020202020204" pitchFamily="34" charset="0"/>
              </a:rPr>
              <a:t>Fear not for </a:t>
            </a:r>
            <a:r>
              <a:rPr lang="en-GB" b="1" u="sng" dirty="0">
                <a:solidFill>
                  <a:schemeClr val="bg1"/>
                </a:solidFill>
                <a:latin typeface="Arial" panose="020B0604020202020204" pitchFamily="34" charset="0"/>
                <a:cs typeface="Arial" panose="020B0604020202020204" pitchFamily="34" charset="0"/>
              </a:rPr>
              <a:t>I have redeemed you</a:t>
            </a:r>
            <a:r>
              <a:rPr lang="en-GB" dirty="0">
                <a:solidFill>
                  <a:schemeClr val="bg1"/>
                </a:solidFill>
                <a:latin typeface="Arial" panose="020B0604020202020204" pitchFamily="34" charset="0"/>
                <a:cs typeface="Arial" panose="020B0604020202020204" pitchFamily="34" charset="0"/>
              </a:rPr>
              <a:t>: I have summoned you by name; </a:t>
            </a:r>
            <a:r>
              <a:rPr lang="en-GB" b="1" u="sng" dirty="0">
                <a:solidFill>
                  <a:schemeClr val="bg1"/>
                </a:solidFill>
                <a:latin typeface="Arial" panose="020B0604020202020204" pitchFamily="34" charset="0"/>
                <a:cs typeface="Arial" panose="020B0604020202020204" pitchFamily="34" charset="0"/>
              </a:rPr>
              <a:t>you are mine</a:t>
            </a:r>
            <a:r>
              <a:rPr lang="en-GB" dirty="0">
                <a:solidFill>
                  <a:schemeClr val="bg1"/>
                </a:solidFill>
                <a:latin typeface="Arial" panose="020B0604020202020204" pitchFamily="34" charset="0"/>
                <a:cs typeface="Arial" panose="020B0604020202020204" pitchFamily="34" charset="0"/>
              </a:rPr>
              <a:t>. When you pass through the waters </a:t>
            </a:r>
            <a:r>
              <a:rPr lang="en-GB" b="1" u="sng" dirty="0">
                <a:solidFill>
                  <a:schemeClr val="bg1"/>
                </a:solidFill>
                <a:latin typeface="Arial" panose="020B0604020202020204" pitchFamily="34" charset="0"/>
                <a:cs typeface="Arial" panose="020B0604020202020204" pitchFamily="34" charset="0"/>
              </a:rPr>
              <a:t>I will be with you</a:t>
            </a:r>
            <a:r>
              <a:rPr lang="en-GB" dirty="0">
                <a:solidFill>
                  <a:schemeClr val="bg1"/>
                </a:solidFill>
                <a:latin typeface="Arial" panose="020B0604020202020204" pitchFamily="34" charset="0"/>
                <a:cs typeface="Arial" panose="020B0604020202020204" pitchFamily="34" charset="0"/>
              </a:rPr>
              <a:t>; and when you pass through the rivers they will not sweep over you. When you walk through the fire you will not be burned; the flames will not set you ablaze. For I am the LORD your God, the Holy One of Israel, your Saviour.</a:t>
            </a:r>
          </a:p>
        </p:txBody>
      </p:sp>
    </p:spTree>
    <p:extLst>
      <p:ext uri="{BB962C8B-B14F-4D97-AF65-F5344CB8AC3E}">
        <p14:creationId xmlns:p14="http://schemas.microsoft.com/office/powerpoint/2010/main" xmlns="" val="2247719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TotalTime>
  <Words>435</Words>
  <Application>Microsoft Office PowerPoint</Application>
  <PresentationFormat>On-screen Show (4:3)</PresentationFormat>
  <Paragraphs>30</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I know that my Redeemer Lives </vt:lpstr>
      <vt:lpstr>Slide 2</vt:lpstr>
      <vt:lpstr>Slide 3</vt:lpstr>
      <vt:lpstr>Slide 4</vt:lpstr>
      <vt:lpstr>Slide 5</vt:lpstr>
      <vt:lpstr>‘Salmon the father or Boaz, whose mother was Rahab’  Matthew 1:5</vt:lpstr>
      <vt:lpstr>Redemption</vt:lpstr>
      <vt:lpstr>Slide 8</vt:lpstr>
      <vt:lpstr>Isaiah 43:1-3 </vt:lpstr>
      <vt:lpstr>Slide 10</vt:lpstr>
      <vt:lpstr>Inward implications</vt:lpstr>
      <vt:lpstr>Outward implications Be like Boaz!</vt:lpstr>
      <vt:lpstr>Slide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know that my Redeemer Lives</dc:title>
  <dc:creator>Wendy</dc:creator>
  <cp:lastModifiedBy>SGBF</cp:lastModifiedBy>
  <cp:revision>23</cp:revision>
  <dcterms:created xsi:type="dcterms:W3CDTF">2019-09-18T09:43:50Z</dcterms:created>
  <dcterms:modified xsi:type="dcterms:W3CDTF">2019-09-22T12:32:48Z</dcterms:modified>
</cp:coreProperties>
</file>