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7" r:id="rId4"/>
    <p:sldId id="258" r:id="rId5"/>
    <p:sldId id="269"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3EEC-C139-475F-539C-54837B6CC6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8ECD02-7D2C-63D7-3B57-1D9444A5D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9E36FB-49DA-F118-3291-9F190829D86F}"/>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5" name="Footer Placeholder 4">
            <a:extLst>
              <a:ext uri="{FF2B5EF4-FFF2-40B4-BE49-F238E27FC236}">
                <a16:creationId xmlns:a16="http://schemas.microsoft.com/office/drawing/2014/main" id="{7AA15550-9F70-6815-D541-9794FBA4A4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4F9E17-29B0-DA82-6919-F98E2084074C}"/>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378341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C0D4-BB6C-C261-8DBF-8A5E23378E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E1D02C-2FD3-0180-FC63-9C33180159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8993E-2B0C-1F0E-1D15-38FAE509FB91}"/>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5" name="Footer Placeholder 4">
            <a:extLst>
              <a:ext uri="{FF2B5EF4-FFF2-40B4-BE49-F238E27FC236}">
                <a16:creationId xmlns:a16="http://schemas.microsoft.com/office/drawing/2014/main" id="{BE7A94CF-7094-CE2E-146D-CB11933DA9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F2922-F693-4D3F-3E06-2C0B079C6807}"/>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425335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82D78-D4FD-11F5-6C1B-5B370BA470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05CCFF-A2C7-B815-3785-35D10BD671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16041-66AD-BEA0-ECCA-24863BB2FEF1}"/>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5" name="Footer Placeholder 4">
            <a:extLst>
              <a:ext uri="{FF2B5EF4-FFF2-40B4-BE49-F238E27FC236}">
                <a16:creationId xmlns:a16="http://schemas.microsoft.com/office/drawing/2014/main" id="{2D03C65D-1FA5-F7ED-AE8A-D454E1ECE5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989AC-47E1-156E-91CF-EF4CFE8169E1}"/>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276533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EE88-285F-6F23-FEA1-22FF00DB08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3832B-87C1-284E-67FB-818D074BB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4FEBB7-4643-4E1B-1E00-002425189458}"/>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5" name="Footer Placeholder 4">
            <a:extLst>
              <a:ext uri="{FF2B5EF4-FFF2-40B4-BE49-F238E27FC236}">
                <a16:creationId xmlns:a16="http://schemas.microsoft.com/office/drawing/2014/main" id="{0C52D716-D985-F71C-4B5D-53E77F8D8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A8E32-624D-54E4-44E7-46CBD61FE004}"/>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210524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2EB4-2904-6501-8491-14136C6075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DD6E4D-A917-2C93-50A4-85C223478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8D4BB-2B90-8876-FB2D-1DD7528DA1BE}"/>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5" name="Footer Placeholder 4">
            <a:extLst>
              <a:ext uri="{FF2B5EF4-FFF2-40B4-BE49-F238E27FC236}">
                <a16:creationId xmlns:a16="http://schemas.microsoft.com/office/drawing/2014/main" id="{1ACDAA2D-CEB7-2EFF-8599-A9CC3B6C1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3BC82-BF16-CC74-6286-DDAEE27D0FF6}"/>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278316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BD2D-8B32-2D9D-CF1F-5AEDD89AD4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C211F5-7F2A-E508-201F-E0E02472B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59C1AA-4518-D1E3-E1D1-ECE4093CE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73DEDE-DF99-D667-D35E-B86EEBE987FD}"/>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6" name="Footer Placeholder 5">
            <a:extLst>
              <a:ext uri="{FF2B5EF4-FFF2-40B4-BE49-F238E27FC236}">
                <a16:creationId xmlns:a16="http://schemas.microsoft.com/office/drawing/2014/main" id="{8643E9EA-7FE7-FF35-045E-911F9229F1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797BF-DC9B-8EDE-E8A6-5776DC6702B7}"/>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8392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76D2-4239-037D-3DAF-38DBD47D87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1163A-BFA7-03F7-BB2B-3FAD1247E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9C784-462D-27B2-4916-3E18096F5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B72C8A-1006-5EF5-CD46-DC6F82EB1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2B2D7-064C-7A37-8B0D-0E7C20BB7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5F0578-E5AB-230B-11F5-AD96F6DA18EA}"/>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8" name="Footer Placeholder 7">
            <a:extLst>
              <a:ext uri="{FF2B5EF4-FFF2-40B4-BE49-F238E27FC236}">
                <a16:creationId xmlns:a16="http://schemas.microsoft.com/office/drawing/2014/main" id="{8CFDF400-CD5A-B599-0851-4DD035AD38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D07C67-A01B-F96E-F74E-A05A9F2590AD}"/>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15481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365E-6442-3BA1-8FF3-52B8FF1EE1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A990D3-23D6-CBE3-87B7-51C5036C980D}"/>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4" name="Footer Placeholder 3">
            <a:extLst>
              <a:ext uri="{FF2B5EF4-FFF2-40B4-BE49-F238E27FC236}">
                <a16:creationId xmlns:a16="http://schemas.microsoft.com/office/drawing/2014/main" id="{E0052A3F-5296-931C-D51C-833F5BC0E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B5480E-3B84-F68D-0DF9-F0A666939C1F}"/>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21773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C2722-7E4D-7A02-CA66-58DB989B5697}"/>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3" name="Footer Placeholder 2">
            <a:extLst>
              <a:ext uri="{FF2B5EF4-FFF2-40B4-BE49-F238E27FC236}">
                <a16:creationId xmlns:a16="http://schemas.microsoft.com/office/drawing/2014/main" id="{9314EAD1-AD59-4A39-7E3E-086F1D6FF0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CFA5FB-821E-336E-9B84-D05E21F29294}"/>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230068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3CA-C065-9479-D6CF-23FC0057F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2FA683-1000-6EDD-53E5-5AB1AD9BD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DDBBB4-EDA0-2F74-A811-1334F8904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E40BF-99C9-07FA-6A48-015CD23EC375}"/>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6" name="Footer Placeholder 5">
            <a:extLst>
              <a:ext uri="{FF2B5EF4-FFF2-40B4-BE49-F238E27FC236}">
                <a16:creationId xmlns:a16="http://schemas.microsoft.com/office/drawing/2014/main" id="{7A6863A0-E7A1-CF32-A523-9F058DB3B6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936C5-732E-304C-BB28-3B28158BA73C}"/>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37386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F761-C557-F475-3743-1C01971DA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FDCA4B-6A1C-537D-4484-75CF2B4F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5E0601-4A7C-41E7-BE0A-D2BE58269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93BAA-1AA7-895C-D343-423D18FC735D}"/>
              </a:ext>
            </a:extLst>
          </p:cNvPr>
          <p:cNvSpPr>
            <a:spLocks noGrp="1"/>
          </p:cNvSpPr>
          <p:nvPr>
            <p:ph type="dt" sz="half" idx="10"/>
          </p:nvPr>
        </p:nvSpPr>
        <p:spPr/>
        <p:txBody>
          <a:bodyPr/>
          <a:lstStyle/>
          <a:p>
            <a:fld id="{527971CB-C165-4A1C-B6CB-421734261699}" type="datetimeFigureOut">
              <a:rPr lang="en-GB" smtClean="0"/>
              <a:t>21/10/2023</a:t>
            </a:fld>
            <a:endParaRPr lang="en-GB"/>
          </a:p>
        </p:txBody>
      </p:sp>
      <p:sp>
        <p:nvSpPr>
          <p:cNvPr id="6" name="Footer Placeholder 5">
            <a:extLst>
              <a:ext uri="{FF2B5EF4-FFF2-40B4-BE49-F238E27FC236}">
                <a16:creationId xmlns:a16="http://schemas.microsoft.com/office/drawing/2014/main" id="{051A0B94-65D2-FD21-68B7-14C9AB1F38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B6717-288C-2AAA-1E06-27C5355032C9}"/>
              </a:ext>
            </a:extLst>
          </p:cNvPr>
          <p:cNvSpPr>
            <a:spLocks noGrp="1"/>
          </p:cNvSpPr>
          <p:nvPr>
            <p:ph type="sldNum" sz="quarter" idx="12"/>
          </p:nvPr>
        </p:nvSpPr>
        <p:spPr/>
        <p:txBody>
          <a:bodyPr/>
          <a:lstStyle/>
          <a:p>
            <a:fld id="{A5526351-8EFC-4A0C-BCF5-6786F631957B}" type="slidenum">
              <a:rPr lang="en-GB" smtClean="0"/>
              <a:t>‹#›</a:t>
            </a:fld>
            <a:endParaRPr lang="en-GB"/>
          </a:p>
        </p:txBody>
      </p:sp>
    </p:spTree>
    <p:extLst>
      <p:ext uri="{BB962C8B-B14F-4D97-AF65-F5344CB8AC3E}">
        <p14:creationId xmlns:p14="http://schemas.microsoft.com/office/powerpoint/2010/main" val="57275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A18C2-5862-12F2-FAF6-32E250173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AF5E66-F35A-7B65-7DA1-A69E8B3C6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6F0E27-FDE3-54ED-175A-D004F1BAF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971CB-C165-4A1C-B6CB-421734261699}" type="datetimeFigureOut">
              <a:rPr lang="en-GB" smtClean="0"/>
              <a:t>21/10/2023</a:t>
            </a:fld>
            <a:endParaRPr lang="en-GB"/>
          </a:p>
        </p:txBody>
      </p:sp>
      <p:sp>
        <p:nvSpPr>
          <p:cNvPr id="5" name="Footer Placeholder 4">
            <a:extLst>
              <a:ext uri="{FF2B5EF4-FFF2-40B4-BE49-F238E27FC236}">
                <a16:creationId xmlns:a16="http://schemas.microsoft.com/office/drawing/2014/main" id="{3AF87EC1-AA2A-EC0D-2467-C043331B9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65C54F-E9EC-942A-E7A0-155AAD05B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6351-8EFC-4A0C-BCF5-6786F631957B}" type="slidenum">
              <a:rPr lang="en-GB" smtClean="0"/>
              <a:t>‹#›</a:t>
            </a:fld>
            <a:endParaRPr lang="en-GB"/>
          </a:p>
        </p:txBody>
      </p:sp>
    </p:spTree>
    <p:extLst>
      <p:ext uri="{BB962C8B-B14F-4D97-AF65-F5344CB8AC3E}">
        <p14:creationId xmlns:p14="http://schemas.microsoft.com/office/powerpoint/2010/main" val="90958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cartoon-welcome-hello-joy-laugh-3358118/"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log.harmlessonline.net/"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blog.harmlessonline.net/"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s://www.publicdomainpictures.net/en/view-image.php?image=311327&amp;picture=church-build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ristianquotes.info/images/tim-keller-quote-jesus-need/"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dr-michael-d-evans/8260358573/"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639D5-09F6-084D-553A-9567418CD9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8999" y="101600"/>
            <a:ext cx="4879975" cy="4419600"/>
          </a:xfrm>
          <a:prstGeom prst="rect">
            <a:avLst/>
          </a:prstGeom>
        </p:spPr>
      </p:pic>
      <p:pic>
        <p:nvPicPr>
          <p:cNvPr id="8" name="Picture 7">
            <a:extLst>
              <a:ext uri="{FF2B5EF4-FFF2-40B4-BE49-F238E27FC236}">
                <a16:creationId xmlns:a16="http://schemas.microsoft.com/office/drawing/2014/main" id="{B599067E-18FF-FC0B-5729-F31C7FFDA5D2}"/>
              </a:ext>
            </a:extLst>
          </p:cNvPr>
          <p:cNvPicPr>
            <a:picLocks noChangeAspect="1"/>
          </p:cNvPicPr>
          <p:nvPr/>
        </p:nvPicPr>
        <p:blipFill rotWithShape="1">
          <a:blip r:embed="rId4"/>
          <a:srcRect l="-103" t="11935"/>
          <a:stretch/>
        </p:blipFill>
        <p:spPr>
          <a:xfrm>
            <a:off x="215431" y="260723"/>
            <a:ext cx="6970979" cy="3422277"/>
          </a:xfrm>
          <a:prstGeom prst="rect">
            <a:avLst/>
          </a:prstGeom>
        </p:spPr>
      </p:pic>
      <p:pic>
        <p:nvPicPr>
          <p:cNvPr id="10" name="Picture 9">
            <a:extLst>
              <a:ext uri="{FF2B5EF4-FFF2-40B4-BE49-F238E27FC236}">
                <a16:creationId xmlns:a16="http://schemas.microsoft.com/office/drawing/2014/main" id="{0A0867B8-E726-FA38-1A1A-F06576AF253F}"/>
              </a:ext>
            </a:extLst>
          </p:cNvPr>
          <p:cNvPicPr>
            <a:picLocks noChangeAspect="1"/>
          </p:cNvPicPr>
          <p:nvPr/>
        </p:nvPicPr>
        <p:blipFill rotWithShape="1">
          <a:blip r:embed="rId5"/>
          <a:srcRect t="20237"/>
          <a:stretch/>
        </p:blipFill>
        <p:spPr>
          <a:xfrm>
            <a:off x="3860800" y="3793532"/>
            <a:ext cx="5818186" cy="3064468"/>
          </a:xfrm>
          <a:prstGeom prst="rect">
            <a:avLst/>
          </a:prstGeom>
        </p:spPr>
      </p:pic>
    </p:spTree>
    <p:extLst>
      <p:ext uri="{BB962C8B-B14F-4D97-AF65-F5344CB8AC3E}">
        <p14:creationId xmlns:p14="http://schemas.microsoft.com/office/powerpoint/2010/main" val="74497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3BC08-E53E-A6DC-6C7D-ADAE77F23B68}"/>
              </a:ext>
            </a:extLst>
          </p:cNvPr>
          <p:cNvPicPr>
            <a:picLocks noChangeAspect="1"/>
          </p:cNvPicPr>
          <p:nvPr/>
        </p:nvPicPr>
        <p:blipFill>
          <a:blip r:embed="rId2"/>
          <a:stretch>
            <a:fillRect/>
          </a:stretch>
        </p:blipFill>
        <p:spPr>
          <a:xfrm>
            <a:off x="2743202" y="374258"/>
            <a:ext cx="6214532" cy="6312952"/>
          </a:xfrm>
          <a:prstGeom prst="rect">
            <a:avLst/>
          </a:prstGeom>
        </p:spPr>
      </p:pic>
    </p:spTree>
    <p:extLst>
      <p:ext uri="{BB962C8B-B14F-4D97-AF65-F5344CB8AC3E}">
        <p14:creationId xmlns:p14="http://schemas.microsoft.com/office/powerpoint/2010/main" val="398913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4DB6CF-FB5D-5C8E-407B-74EAC67239EB}"/>
              </a:ext>
            </a:extLst>
          </p:cNvPr>
          <p:cNvPicPr>
            <a:picLocks noChangeAspect="1"/>
          </p:cNvPicPr>
          <p:nvPr/>
        </p:nvPicPr>
        <p:blipFill>
          <a:blip r:embed="rId2"/>
          <a:stretch>
            <a:fillRect/>
          </a:stretch>
        </p:blipFill>
        <p:spPr>
          <a:xfrm>
            <a:off x="2514100" y="842601"/>
            <a:ext cx="7163800" cy="5172797"/>
          </a:xfrm>
          <a:prstGeom prst="rect">
            <a:avLst/>
          </a:prstGeom>
        </p:spPr>
      </p:pic>
    </p:spTree>
    <p:extLst>
      <p:ext uri="{BB962C8B-B14F-4D97-AF65-F5344CB8AC3E}">
        <p14:creationId xmlns:p14="http://schemas.microsoft.com/office/powerpoint/2010/main" val="271609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81-6519-976E-FDC7-23FEA1EBD8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01B4329-F780-8B88-3A55-3306B50A8E74}"/>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C01FA347-34BB-D8A2-9F2D-DA9BCC2279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067" y="414866"/>
            <a:ext cx="11633200" cy="6028268"/>
          </a:xfrm>
          <a:prstGeom prst="rect">
            <a:avLst/>
          </a:prstGeom>
        </p:spPr>
      </p:pic>
      <p:sp>
        <p:nvSpPr>
          <p:cNvPr id="9" name="Rectangle 8">
            <a:extLst>
              <a:ext uri="{FF2B5EF4-FFF2-40B4-BE49-F238E27FC236}">
                <a16:creationId xmlns:a16="http://schemas.microsoft.com/office/drawing/2014/main" id="{49FD5B1C-75D4-5E39-F3F6-82307A0DFAED}"/>
              </a:ext>
            </a:extLst>
          </p:cNvPr>
          <p:cNvSpPr/>
          <p:nvPr/>
        </p:nvSpPr>
        <p:spPr>
          <a:xfrm>
            <a:off x="1054100" y="457992"/>
            <a:ext cx="10253134" cy="9313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a:solidFill>
                  <a:srgbClr val="FF0000"/>
                </a:solidFill>
                <a:latin typeface="Baguet Script" panose="00000500000000000000" pitchFamily="2" charset="0"/>
              </a:rPr>
              <a:t>What can we do to open our doors wider?</a:t>
            </a:r>
            <a:endParaRPr lang="en-GB" sz="4400" b="1" i="1">
              <a:solidFill>
                <a:srgbClr val="FF0000"/>
              </a:solidFill>
              <a:latin typeface="Baguet Script" panose="00000500000000000000" pitchFamily="2" charset="0"/>
            </a:endParaRPr>
          </a:p>
        </p:txBody>
      </p:sp>
      <p:sp>
        <p:nvSpPr>
          <p:cNvPr id="4" name="Rectangle 3">
            <a:extLst>
              <a:ext uri="{FF2B5EF4-FFF2-40B4-BE49-F238E27FC236}">
                <a16:creationId xmlns:a16="http://schemas.microsoft.com/office/drawing/2014/main" id="{91F5A70F-6B83-E954-6325-C48F9DA5BE55}"/>
              </a:ext>
            </a:extLst>
          </p:cNvPr>
          <p:cNvSpPr/>
          <p:nvPr/>
        </p:nvSpPr>
        <p:spPr>
          <a:xfrm>
            <a:off x="618067" y="1360669"/>
            <a:ext cx="11201400" cy="13464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i="1">
                <a:solidFill>
                  <a:srgbClr val="FF0000"/>
                </a:solidFill>
              </a:rPr>
              <a:t>Ask some of our non-believing friends what they think of Christian churches in our community.</a:t>
            </a:r>
            <a:endParaRPr lang="en-GB" sz="3600" b="1" i="1">
              <a:solidFill>
                <a:srgbClr val="FF0000"/>
              </a:solidFill>
            </a:endParaRPr>
          </a:p>
        </p:txBody>
      </p:sp>
      <p:sp>
        <p:nvSpPr>
          <p:cNvPr id="5" name="Rectangle 4">
            <a:extLst>
              <a:ext uri="{FF2B5EF4-FFF2-40B4-BE49-F238E27FC236}">
                <a16:creationId xmlns:a16="http://schemas.microsoft.com/office/drawing/2014/main" id="{99D1CF18-6268-130B-2654-64CF10DF8B94}"/>
              </a:ext>
            </a:extLst>
          </p:cNvPr>
          <p:cNvSpPr/>
          <p:nvPr/>
        </p:nvSpPr>
        <p:spPr>
          <a:xfrm>
            <a:off x="364067" y="2707086"/>
            <a:ext cx="11633200" cy="16057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i="1">
                <a:solidFill>
                  <a:srgbClr val="FF0000"/>
                </a:solidFill>
              </a:rPr>
              <a:t>Think what it’s like to enter a new church – what contributed to our impression that the people were welcoming?</a:t>
            </a:r>
            <a:endParaRPr lang="en-GB" sz="3600" b="1" i="1">
              <a:solidFill>
                <a:srgbClr val="FF0000"/>
              </a:solidFill>
            </a:endParaRPr>
          </a:p>
        </p:txBody>
      </p:sp>
      <p:sp>
        <p:nvSpPr>
          <p:cNvPr id="7" name="Rectangle 6">
            <a:extLst>
              <a:ext uri="{FF2B5EF4-FFF2-40B4-BE49-F238E27FC236}">
                <a16:creationId xmlns:a16="http://schemas.microsoft.com/office/drawing/2014/main" id="{2BD5AA04-7B3C-D0CA-227A-67CA1EB80EB9}"/>
              </a:ext>
            </a:extLst>
          </p:cNvPr>
          <p:cNvSpPr/>
          <p:nvPr/>
        </p:nvSpPr>
        <p:spPr>
          <a:xfrm>
            <a:off x="364067" y="4312787"/>
            <a:ext cx="11633200" cy="13464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i="1">
                <a:solidFill>
                  <a:srgbClr val="FF0000"/>
                </a:solidFill>
              </a:rPr>
              <a:t>Can we get involved in our own neighbourhood or community? (School events, for example)</a:t>
            </a:r>
            <a:endParaRPr lang="en-GB" sz="3600" b="1" i="1">
              <a:solidFill>
                <a:srgbClr val="FF0000"/>
              </a:solidFill>
            </a:endParaRPr>
          </a:p>
        </p:txBody>
      </p:sp>
      <p:sp>
        <p:nvSpPr>
          <p:cNvPr id="8" name="Rectangle 7">
            <a:extLst>
              <a:ext uri="{FF2B5EF4-FFF2-40B4-BE49-F238E27FC236}">
                <a16:creationId xmlns:a16="http://schemas.microsoft.com/office/drawing/2014/main" id="{55F4C03F-FEBF-3AB0-929C-8FEE51FD8166}"/>
              </a:ext>
            </a:extLst>
          </p:cNvPr>
          <p:cNvSpPr/>
          <p:nvPr/>
        </p:nvSpPr>
        <p:spPr>
          <a:xfrm>
            <a:off x="364067" y="5630600"/>
            <a:ext cx="11633200" cy="11568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i="1">
                <a:solidFill>
                  <a:srgbClr val="FF0000"/>
                </a:solidFill>
              </a:rPr>
              <a:t>Can we take church outside the walls – prayer walking for example? </a:t>
            </a:r>
            <a:endParaRPr lang="en-GB" sz="3600" b="1" i="1">
              <a:solidFill>
                <a:srgbClr val="FF0000"/>
              </a:solidFill>
            </a:endParaRPr>
          </a:p>
        </p:txBody>
      </p:sp>
    </p:spTree>
    <p:extLst>
      <p:ext uri="{BB962C8B-B14F-4D97-AF65-F5344CB8AC3E}">
        <p14:creationId xmlns:p14="http://schemas.microsoft.com/office/powerpoint/2010/main" val="10532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81-6519-976E-FDC7-23FEA1EBD8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01B4329-F780-8B88-3A55-3306B50A8E74}"/>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C01FA347-34BB-D8A2-9F2D-DA9BCC2279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140" y="664104"/>
            <a:ext cx="10716920" cy="6028268"/>
          </a:xfrm>
          <a:prstGeom prst="rect">
            <a:avLst/>
          </a:prstGeom>
        </p:spPr>
      </p:pic>
      <p:sp>
        <p:nvSpPr>
          <p:cNvPr id="9" name="Rectangle 8">
            <a:extLst>
              <a:ext uri="{FF2B5EF4-FFF2-40B4-BE49-F238E27FC236}">
                <a16:creationId xmlns:a16="http://schemas.microsoft.com/office/drawing/2014/main" id="{49FD5B1C-75D4-5E39-F3F6-82307A0DFAED}"/>
              </a:ext>
            </a:extLst>
          </p:cNvPr>
          <p:cNvSpPr/>
          <p:nvPr/>
        </p:nvSpPr>
        <p:spPr>
          <a:xfrm>
            <a:off x="1909232" y="1040608"/>
            <a:ext cx="8373533" cy="9313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a:solidFill>
                  <a:srgbClr val="FF0000"/>
                </a:solidFill>
                <a:latin typeface="Baguet Script" panose="00000500000000000000" pitchFamily="2" charset="0"/>
              </a:rPr>
              <a:t>The church opens wide her doors</a:t>
            </a:r>
            <a:endParaRPr lang="en-GB" sz="4400" b="1" i="1">
              <a:solidFill>
                <a:srgbClr val="FF0000"/>
              </a:solidFill>
              <a:latin typeface="Baguet Script" panose="00000500000000000000" pitchFamily="2" charset="0"/>
            </a:endParaRPr>
          </a:p>
        </p:txBody>
      </p:sp>
    </p:spTree>
    <p:extLst>
      <p:ext uri="{BB962C8B-B14F-4D97-AF65-F5344CB8AC3E}">
        <p14:creationId xmlns:p14="http://schemas.microsoft.com/office/powerpoint/2010/main" val="145658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81-6519-976E-FDC7-23FEA1EBD8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01B4329-F780-8B88-3A55-3306B50A8E7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2C31138-9F3F-AD23-4627-AC70FDD8BBD0}"/>
              </a:ext>
            </a:extLst>
          </p:cNvPr>
          <p:cNvPicPr>
            <a:picLocks noChangeAspect="1"/>
          </p:cNvPicPr>
          <p:nvPr/>
        </p:nvPicPr>
        <p:blipFill>
          <a:blip r:embed="rId2"/>
          <a:stretch>
            <a:fillRect/>
          </a:stretch>
        </p:blipFill>
        <p:spPr>
          <a:xfrm>
            <a:off x="4419383" y="163089"/>
            <a:ext cx="7609793" cy="5560045"/>
          </a:xfrm>
          <a:prstGeom prst="rect">
            <a:avLst/>
          </a:prstGeom>
        </p:spPr>
      </p:pic>
      <p:pic>
        <p:nvPicPr>
          <p:cNvPr id="7" name="Picture 6">
            <a:extLst>
              <a:ext uri="{FF2B5EF4-FFF2-40B4-BE49-F238E27FC236}">
                <a16:creationId xmlns:a16="http://schemas.microsoft.com/office/drawing/2014/main" id="{551C0400-F21C-D7EF-876F-3F095391F44D}"/>
              </a:ext>
            </a:extLst>
          </p:cNvPr>
          <p:cNvPicPr>
            <a:picLocks noChangeAspect="1"/>
          </p:cNvPicPr>
          <p:nvPr/>
        </p:nvPicPr>
        <p:blipFill>
          <a:blip r:embed="rId3"/>
          <a:stretch>
            <a:fillRect/>
          </a:stretch>
        </p:blipFill>
        <p:spPr>
          <a:xfrm>
            <a:off x="162825" y="561320"/>
            <a:ext cx="4256558" cy="4230813"/>
          </a:xfrm>
          <a:prstGeom prst="rect">
            <a:avLst/>
          </a:prstGeom>
        </p:spPr>
      </p:pic>
      <p:sp>
        <p:nvSpPr>
          <p:cNvPr id="4" name="Rectangle 3">
            <a:extLst>
              <a:ext uri="{FF2B5EF4-FFF2-40B4-BE49-F238E27FC236}">
                <a16:creationId xmlns:a16="http://schemas.microsoft.com/office/drawing/2014/main" id="{7FF1A225-CB1A-3589-7379-AB4FA72838BD}"/>
              </a:ext>
            </a:extLst>
          </p:cNvPr>
          <p:cNvSpPr/>
          <p:nvPr/>
        </p:nvSpPr>
        <p:spPr>
          <a:xfrm>
            <a:off x="309033" y="5831810"/>
            <a:ext cx="11573934" cy="76233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Adapted from James Boice from Tenth Presbyterian Church</a:t>
            </a:r>
            <a:endParaRPr lang="en-GB" sz="2400" b="1">
              <a:solidFill>
                <a:schemeClr val="tx1"/>
              </a:solidFill>
            </a:endParaRPr>
          </a:p>
        </p:txBody>
      </p:sp>
      <p:sp>
        <p:nvSpPr>
          <p:cNvPr id="6" name="Rectangle 5">
            <a:extLst>
              <a:ext uri="{FF2B5EF4-FFF2-40B4-BE49-F238E27FC236}">
                <a16:creationId xmlns:a16="http://schemas.microsoft.com/office/drawing/2014/main" id="{129A318C-3780-3903-A29F-B0DD378C892F}"/>
              </a:ext>
            </a:extLst>
          </p:cNvPr>
          <p:cNvSpPr/>
          <p:nvPr/>
        </p:nvSpPr>
        <p:spPr>
          <a:xfrm>
            <a:off x="162824" y="4792133"/>
            <a:ext cx="4256558" cy="76233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Ray Ortlund</a:t>
            </a:r>
            <a:endParaRPr lang="en-GB" sz="2400" b="1">
              <a:solidFill>
                <a:schemeClr val="tx1"/>
              </a:solidFill>
            </a:endParaRPr>
          </a:p>
        </p:txBody>
      </p:sp>
      <p:sp>
        <p:nvSpPr>
          <p:cNvPr id="8" name="Rectangle 7">
            <a:extLst>
              <a:ext uri="{FF2B5EF4-FFF2-40B4-BE49-F238E27FC236}">
                <a16:creationId xmlns:a16="http://schemas.microsoft.com/office/drawing/2014/main" id="{A3EE1812-7964-9D0E-0CBE-590EF0458412}"/>
              </a:ext>
            </a:extLst>
          </p:cNvPr>
          <p:cNvSpPr/>
          <p:nvPr/>
        </p:nvSpPr>
        <p:spPr>
          <a:xfrm>
            <a:off x="2438400" y="54413"/>
            <a:ext cx="8229600"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Welcome liturgy</a:t>
            </a:r>
            <a:endParaRPr lang="en-GB" sz="4000"/>
          </a:p>
        </p:txBody>
      </p:sp>
    </p:spTree>
    <p:extLst>
      <p:ext uri="{BB962C8B-B14F-4D97-AF65-F5344CB8AC3E}">
        <p14:creationId xmlns:p14="http://schemas.microsoft.com/office/powerpoint/2010/main" val="84910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81-6519-976E-FDC7-23FEA1EBD8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01B4329-F780-8B88-3A55-3306B50A8E74}"/>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7FF1A225-CB1A-3589-7379-AB4FA72838BD}"/>
              </a:ext>
            </a:extLst>
          </p:cNvPr>
          <p:cNvSpPr/>
          <p:nvPr/>
        </p:nvSpPr>
        <p:spPr>
          <a:xfrm>
            <a:off x="309033" y="5257800"/>
            <a:ext cx="11573934" cy="133634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 just want people to know, it’s going to be different now. You just walked into grace. We can relax. We can own up. We can be honest. We can face the living God through the blood of Christ and let him speak to us.”</a:t>
            </a:r>
            <a:endParaRPr lang="en-GB" sz="2400" b="1">
              <a:solidFill>
                <a:schemeClr val="tx1"/>
              </a:solidFill>
            </a:endParaRPr>
          </a:p>
        </p:txBody>
      </p:sp>
      <p:pic>
        <p:nvPicPr>
          <p:cNvPr id="9" name="Picture 8">
            <a:extLst>
              <a:ext uri="{FF2B5EF4-FFF2-40B4-BE49-F238E27FC236}">
                <a16:creationId xmlns:a16="http://schemas.microsoft.com/office/drawing/2014/main" id="{085AF672-F72F-7857-7AAF-33C17F49C63D}"/>
              </a:ext>
            </a:extLst>
          </p:cNvPr>
          <p:cNvPicPr>
            <a:picLocks noChangeAspect="1"/>
          </p:cNvPicPr>
          <p:nvPr/>
        </p:nvPicPr>
        <p:blipFill>
          <a:blip r:embed="rId2"/>
          <a:stretch>
            <a:fillRect/>
          </a:stretch>
        </p:blipFill>
        <p:spPr>
          <a:xfrm>
            <a:off x="1927523" y="686961"/>
            <a:ext cx="8336953" cy="4570839"/>
          </a:xfrm>
          <a:prstGeom prst="rect">
            <a:avLst/>
          </a:prstGeom>
        </p:spPr>
      </p:pic>
      <p:sp>
        <p:nvSpPr>
          <p:cNvPr id="5" name="Rectangle 4">
            <a:extLst>
              <a:ext uri="{FF2B5EF4-FFF2-40B4-BE49-F238E27FC236}">
                <a16:creationId xmlns:a16="http://schemas.microsoft.com/office/drawing/2014/main" id="{5A912442-93E2-05C2-19A3-7B70F735B3DE}"/>
              </a:ext>
            </a:extLst>
          </p:cNvPr>
          <p:cNvSpPr/>
          <p:nvPr/>
        </p:nvSpPr>
        <p:spPr>
          <a:xfrm>
            <a:off x="2438400" y="54413"/>
            <a:ext cx="8229600"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Welcome liturgy</a:t>
            </a:r>
            <a:endParaRPr lang="en-GB" sz="4000"/>
          </a:p>
        </p:txBody>
      </p:sp>
    </p:spTree>
    <p:extLst>
      <p:ext uri="{BB962C8B-B14F-4D97-AF65-F5344CB8AC3E}">
        <p14:creationId xmlns:p14="http://schemas.microsoft.com/office/powerpoint/2010/main" val="34015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DB52E4-48DC-C54E-425F-911F3D5F2248}"/>
              </a:ext>
            </a:extLst>
          </p:cNvPr>
          <p:cNvPicPr>
            <a:picLocks noChangeAspect="1"/>
          </p:cNvPicPr>
          <p:nvPr/>
        </p:nvPicPr>
        <p:blipFill>
          <a:blip r:embed="rId2"/>
          <a:stretch>
            <a:fillRect/>
          </a:stretch>
        </p:blipFill>
        <p:spPr>
          <a:xfrm>
            <a:off x="3534069" y="3014133"/>
            <a:ext cx="8597694" cy="3767667"/>
          </a:xfrm>
          <a:prstGeom prst="rect">
            <a:avLst/>
          </a:prstGeom>
        </p:spPr>
      </p:pic>
      <p:pic>
        <p:nvPicPr>
          <p:cNvPr id="10" name="Picture 9">
            <a:extLst>
              <a:ext uri="{FF2B5EF4-FFF2-40B4-BE49-F238E27FC236}">
                <a16:creationId xmlns:a16="http://schemas.microsoft.com/office/drawing/2014/main" id="{03F49456-E146-62DD-7CFA-3B870ABF21E1}"/>
              </a:ext>
            </a:extLst>
          </p:cNvPr>
          <p:cNvPicPr>
            <a:picLocks noChangeAspect="1"/>
          </p:cNvPicPr>
          <p:nvPr/>
        </p:nvPicPr>
        <p:blipFill>
          <a:blip r:embed="rId3"/>
          <a:stretch>
            <a:fillRect/>
          </a:stretch>
        </p:blipFill>
        <p:spPr>
          <a:xfrm>
            <a:off x="277422" y="276040"/>
            <a:ext cx="5591955" cy="2648320"/>
          </a:xfrm>
          <a:prstGeom prst="rect">
            <a:avLst/>
          </a:prstGeom>
        </p:spPr>
      </p:pic>
    </p:spTree>
    <p:extLst>
      <p:ext uri="{BB962C8B-B14F-4D97-AF65-F5344CB8AC3E}">
        <p14:creationId xmlns:p14="http://schemas.microsoft.com/office/powerpoint/2010/main" val="4367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97A7A1-7FF4-378E-2E99-F90D1A811B7C}"/>
              </a:ext>
            </a:extLst>
          </p:cNvPr>
          <p:cNvPicPr>
            <a:picLocks noChangeAspect="1"/>
          </p:cNvPicPr>
          <p:nvPr/>
        </p:nvPicPr>
        <p:blipFill>
          <a:blip r:embed="rId2"/>
          <a:stretch>
            <a:fillRect/>
          </a:stretch>
        </p:blipFill>
        <p:spPr>
          <a:xfrm>
            <a:off x="394143" y="468233"/>
            <a:ext cx="2188190" cy="2033121"/>
          </a:xfrm>
          <a:prstGeom prst="rect">
            <a:avLst/>
          </a:prstGeom>
        </p:spPr>
      </p:pic>
      <p:sp>
        <p:nvSpPr>
          <p:cNvPr id="8" name="Oval 7">
            <a:extLst>
              <a:ext uri="{FF2B5EF4-FFF2-40B4-BE49-F238E27FC236}">
                <a16:creationId xmlns:a16="http://schemas.microsoft.com/office/drawing/2014/main" id="{17A6AE1E-2AA4-9F7C-E5D8-A6535BF8DE4C}"/>
              </a:ext>
            </a:extLst>
          </p:cNvPr>
          <p:cNvSpPr/>
          <p:nvPr/>
        </p:nvSpPr>
        <p:spPr>
          <a:xfrm>
            <a:off x="3183467" y="1126067"/>
            <a:ext cx="7476066" cy="230293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80% of practising Christians have a positive view of the church</a:t>
            </a:r>
            <a:r>
              <a:rPr lang="en-US" sz="3200" b="1"/>
              <a:t> </a:t>
            </a:r>
            <a:endParaRPr lang="en-GB" sz="3200" b="1"/>
          </a:p>
        </p:txBody>
      </p:sp>
      <p:sp>
        <p:nvSpPr>
          <p:cNvPr id="10" name="Oval 9">
            <a:extLst>
              <a:ext uri="{FF2B5EF4-FFF2-40B4-BE49-F238E27FC236}">
                <a16:creationId xmlns:a16="http://schemas.microsoft.com/office/drawing/2014/main" id="{F5FCC11B-6247-470A-BFFF-13FC837C8E3B}"/>
              </a:ext>
            </a:extLst>
          </p:cNvPr>
          <p:cNvSpPr/>
          <p:nvPr/>
        </p:nvSpPr>
        <p:spPr>
          <a:xfrm>
            <a:off x="4715934" y="3843868"/>
            <a:ext cx="7476066" cy="230293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21% of non-Christians have a positive view of the church</a:t>
            </a:r>
            <a:r>
              <a:rPr lang="en-US" sz="3200" b="1"/>
              <a:t> </a:t>
            </a:r>
            <a:endParaRPr lang="en-GB" sz="3200" b="1"/>
          </a:p>
        </p:txBody>
      </p:sp>
      <p:pic>
        <p:nvPicPr>
          <p:cNvPr id="12" name="Picture 11">
            <a:extLst>
              <a:ext uri="{FF2B5EF4-FFF2-40B4-BE49-F238E27FC236}">
                <a16:creationId xmlns:a16="http://schemas.microsoft.com/office/drawing/2014/main" id="{2CFB4F5B-F491-7E60-7BDE-8A477ECE15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4143" y="3175000"/>
            <a:ext cx="3725333" cy="2794000"/>
          </a:xfrm>
          <a:prstGeom prst="rect">
            <a:avLst/>
          </a:prstGeom>
        </p:spPr>
      </p:pic>
    </p:spTree>
    <p:extLst>
      <p:ext uri="{BB962C8B-B14F-4D97-AF65-F5344CB8AC3E}">
        <p14:creationId xmlns:p14="http://schemas.microsoft.com/office/powerpoint/2010/main" val="27535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AF558-DBB9-DFD2-F239-4004136EE1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21000" y="270933"/>
            <a:ext cx="5562600" cy="5562600"/>
          </a:xfrm>
          <a:prstGeom prst="rect">
            <a:avLst/>
          </a:prstGeom>
        </p:spPr>
      </p:pic>
      <p:sp>
        <p:nvSpPr>
          <p:cNvPr id="5" name="Rectangle 4">
            <a:extLst>
              <a:ext uri="{FF2B5EF4-FFF2-40B4-BE49-F238E27FC236}">
                <a16:creationId xmlns:a16="http://schemas.microsoft.com/office/drawing/2014/main" id="{D95994F9-97E0-A473-9439-D353644F79C6}"/>
              </a:ext>
            </a:extLst>
          </p:cNvPr>
          <p:cNvSpPr/>
          <p:nvPr/>
        </p:nvSpPr>
        <p:spPr>
          <a:xfrm>
            <a:off x="389467" y="5944990"/>
            <a:ext cx="11214100" cy="91301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Luke 19:10</a:t>
            </a:r>
          </a:p>
          <a:p>
            <a:pPr algn="ctr"/>
            <a:r>
              <a:rPr lang="en-US" sz="3200" b="1">
                <a:solidFill>
                  <a:schemeClr val="tx1"/>
                </a:solidFill>
              </a:rPr>
              <a:t>“For the Son of Man came to seek and save the lost.” NIV</a:t>
            </a:r>
            <a:endParaRPr lang="en-GB" sz="3200" b="1">
              <a:solidFill>
                <a:schemeClr val="tx1"/>
              </a:solidFill>
            </a:endParaRPr>
          </a:p>
        </p:txBody>
      </p:sp>
    </p:spTree>
    <p:extLst>
      <p:ext uri="{BB962C8B-B14F-4D97-AF65-F5344CB8AC3E}">
        <p14:creationId xmlns:p14="http://schemas.microsoft.com/office/powerpoint/2010/main" val="748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F906A-9210-413A-08F2-C7EF278C2A8C}"/>
              </a:ext>
            </a:extLst>
          </p:cNvPr>
          <p:cNvSpPr/>
          <p:nvPr/>
        </p:nvSpPr>
        <p:spPr>
          <a:xfrm>
            <a:off x="2548465" y="172946"/>
            <a:ext cx="6587067"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The mission of Jesus…</a:t>
            </a:r>
            <a:endParaRPr lang="en-GB" sz="4000"/>
          </a:p>
        </p:txBody>
      </p:sp>
      <p:pic>
        <p:nvPicPr>
          <p:cNvPr id="6" name="Picture 5">
            <a:extLst>
              <a:ext uri="{FF2B5EF4-FFF2-40B4-BE49-F238E27FC236}">
                <a16:creationId xmlns:a16="http://schemas.microsoft.com/office/drawing/2014/main" id="{57CB6722-C34A-F774-0B4D-86217FA4DE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48" b="17685"/>
          <a:stretch/>
        </p:blipFill>
        <p:spPr>
          <a:xfrm>
            <a:off x="123651" y="1072961"/>
            <a:ext cx="11944697" cy="4712078"/>
          </a:xfrm>
          <a:prstGeom prst="rect">
            <a:avLst/>
          </a:prstGeom>
        </p:spPr>
      </p:pic>
      <p:sp>
        <p:nvSpPr>
          <p:cNvPr id="8" name="Rectangle 7">
            <a:extLst>
              <a:ext uri="{FF2B5EF4-FFF2-40B4-BE49-F238E27FC236}">
                <a16:creationId xmlns:a16="http://schemas.microsoft.com/office/drawing/2014/main" id="{AA82E0EB-34A6-57D7-E422-AE56AD3E2B6B}"/>
              </a:ext>
            </a:extLst>
          </p:cNvPr>
          <p:cNvSpPr/>
          <p:nvPr/>
        </p:nvSpPr>
        <p:spPr>
          <a:xfrm>
            <a:off x="2548464" y="6096000"/>
            <a:ext cx="6587067"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…is OUR mission!</a:t>
            </a:r>
            <a:endParaRPr lang="en-GB" sz="4000"/>
          </a:p>
        </p:txBody>
      </p:sp>
    </p:spTree>
    <p:extLst>
      <p:ext uri="{BB962C8B-B14F-4D97-AF65-F5344CB8AC3E}">
        <p14:creationId xmlns:p14="http://schemas.microsoft.com/office/powerpoint/2010/main" val="40054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F906A-9210-413A-08F2-C7EF278C2A8C}"/>
              </a:ext>
            </a:extLst>
          </p:cNvPr>
          <p:cNvSpPr/>
          <p:nvPr/>
        </p:nvSpPr>
        <p:spPr>
          <a:xfrm>
            <a:off x="2548465" y="172946"/>
            <a:ext cx="6587067" cy="7620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What’s our driving force? </a:t>
            </a:r>
            <a:endParaRPr lang="en-GB" sz="4000"/>
          </a:p>
        </p:txBody>
      </p:sp>
      <p:pic>
        <p:nvPicPr>
          <p:cNvPr id="9" name="Picture 8">
            <a:extLst>
              <a:ext uri="{FF2B5EF4-FFF2-40B4-BE49-F238E27FC236}">
                <a16:creationId xmlns:a16="http://schemas.microsoft.com/office/drawing/2014/main" id="{6099A7FB-CB93-3902-47E9-F216F5EA8606}"/>
              </a:ext>
            </a:extLst>
          </p:cNvPr>
          <p:cNvPicPr>
            <a:picLocks noChangeAspect="1"/>
          </p:cNvPicPr>
          <p:nvPr/>
        </p:nvPicPr>
        <p:blipFill>
          <a:blip r:embed="rId2"/>
          <a:stretch>
            <a:fillRect/>
          </a:stretch>
        </p:blipFill>
        <p:spPr>
          <a:xfrm>
            <a:off x="2376375" y="1132357"/>
            <a:ext cx="7055491" cy="5552697"/>
          </a:xfrm>
          <a:prstGeom prst="rect">
            <a:avLst/>
          </a:prstGeom>
        </p:spPr>
      </p:pic>
    </p:spTree>
    <p:extLst>
      <p:ext uri="{BB962C8B-B14F-4D97-AF65-F5344CB8AC3E}">
        <p14:creationId xmlns:p14="http://schemas.microsoft.com/office/powerpoint/2010/main" val="404546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206</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Baguet Script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Chair Governors</dc:creator>
  <cp:lastModifiedBy>Chair Governors</cp:lastModifiedBy>
  <cp:revision>6</cp:revision>
  <dcterms:created xsi:type="dcterms:W3CDTF">2023-10-19T18:44:23Z</dcterms:created>
  <dcterms:modified xsi:type="dcterms:W3CDTF">2023-10-21T10:57:23Z</dcterms:modified>
</cp:coreProperties>
</file>