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0" r:id="rId5"/>
    <p:sldId id="262" r:id="rId6"/>
    <p:sldId id="264" r:id="rId7"/>
    <p:sldId id="263" r:id="rId8"/>
    <p:sldId id="266" r:id="rId9"/>
    <p:sldId id="267" r:id="rId10"/>
    <p:sldId id="265" r:id="rId11"/>
    <p:sldId id="268" r:id="rId12"/>
    <p:sldId id="269" r:id="rId13"/>
    <p:sldId id="270"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6DF7-5AD9-D978-66AD-087F659C61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FA2B9C-36F8-6EF9-042D-8680D148E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962C18-62C9-439A-C836-9C7F47536470}"/>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5" name="Footer Placeholder 4">
            <a:extLst>
              <a:ext uri="{FF2B5EF4-FFF2-40B4-BE49-F238E27FC236}">
                <a16:creationId xmlns:a16="http://schemas.microsoft.com/office/drawing/2014/main" id="{9A587F75-0022-4B8E-3101-A2937FDAFF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6B2314-B7EE-EAF2-3FD2-5723BF3AA8C2}"/>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329095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2491-F598-6818-5AEF-0F583E1716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34E347-CC48-4A12-94A3-A253CAF151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EBD819-7DBE-938E-3FF4-27EACDE9A234}"/>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5" name="Footer Placeholder 4">
            <a:extLst>
              <a:ext uri="{FF2B5EF4-FFF2-40B4-BE49-F238E27FC236}">
                <a16:creationId xmlns:a16="http://schemas.microsoft.com/office/drawing/2014/main" id="{59936AE7-6365-09CD-1DC5-E07BAB2E2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E98217-E784-4507-843E-A5D544341A6F}"/>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357780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456E69-3CE9-357F-AD5E-A44E75D24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8D4A91-D103-06F7-7724-830F4F502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BB62E4-9F43-2F79-13F2-EEB42C30BD7C}"/>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5" name="Footer Placeholder 4">
            <a:extLst>
              <a:ext uri="{FF2B5EF4-FFF2-40B4-BE49-F238E27FC236}">
                <a16:creationId xmlns:a16="http://schemas.microsoft.com/office/drawing/2014/main" id="{B1B05420-D127-92C3-A070-2ADF5A10F2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9E77E-160B-629D-1EEA-3A6D16F6B85E}"/>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128236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2671-62DB-F437-4E68-87DCC2ABC0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55BEFD-692F-4B0E-D34B-E09841CBDF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EEEFA3-212F-9DD0-6636-FC6FA5C58C72}"/>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5" name="Footer Placeholder 4">
            <a:extLst>
              <a:ext uri="{FF2B5EF4-FFF2-40B4-BE49-F238E27FC236}">
                <a16:creationId xmlns:a16="http://schemas.microsoft.com/office/drawing/2014/main" id="{CED6581C-7C5F-272B-ABC0-700C660A6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E9035-C5ED-5312-CED2-509A372BF45B}"/>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184243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F38B-5278-DFCD-9E7D-AF057E67DE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3307B-2406-01BE-6AC7-57E14A040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6FC7E5-D55B-7B78-8991-09CA5DF5CF23}"/>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5" name="Footer Placeholder 4">
            <a:extLst>
              <a:ext uri="{FF2B5EF4-FFF2-40B4-BE49-F238E27FC236}">
                <a16:creationId xmlns:a16="http://schemas.microsoft.com/office/drawing/2014/main" id="{0C4769FB-147A-4E01-5892-F02D710F15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EDB1F3-094D-7FA8-A2AA-C0AAE7717EE2}"/>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371253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8940-7CC4-B897-E980-E60824A05B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EDCDE3-A3A8-2121-FD42-841A67BD0B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3F0D92-795B-ED3E-3976-A5DB69616D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A036CD-2B06-A7FC-6627-D99D45408C6D}"/>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6" name="Footer Placeholder 5">
            <a:extLst>
              <a:ext uri="{FF2B5EF4-FFF2-40B4-BE49-F238E27FC236}">
                <a16:creationId xmlns:a16="http://schemas.microsoft.com/office/drawing/2014/main" id="{D8478D97-1C76-2E5C-B3F7-D5381EE167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475D75-5357-4E67-D232-ABE7193AA47D}"/>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256375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D32C-F182-23BF-6BD1-41450803A3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5C6EA0-1EE6-F847-9FB2-73C2D9E15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DC3DF-1202-1AD9-9E9E-549CEE8EBF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14CC51-D50D-F166-3B87-7CCD88AA7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3FB10-FE66-9CBB-C82B-4B1BDED136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F1E3A-869C-F770-A42E-57D5B5162274}"/>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8" name="Footer Placeholder 7">
            <a:extLst>
              <a:ext uri="{FF2B5EF4-FFF2-40B4-BE49-F238E27FC236}">
                <a16:creationId xmlns:a16="http://schemas.microsoft.com/office/drawing/2014/main" id="{419CA834-454D-9635-2E81-2D6CD6CCBD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FEBFEC-C8B3-DF5A-B7E0-A1C9FFD1C086}"/>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309608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49A9-02BF-2EFF-5636-9BA65A5960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29CA0C-B625-D139-8B85-0B03FCEA92C3}"/>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4" name="Footer Placeholder 3">
            <a:extLst>
              <a:ext uri="{FF2B5EF4-FFF2-40B4-BE49-F238E27FC236}">
                <a16:creationId xmlns:a16="http://schemas.microsoft.com/office/drawing/2014/main" id="{492C9AB1-4CD0-4E21-606F-FCB82D5568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456D3F-8D9F-6160-2C91-A13F47BB5A8D}"/>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140013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B63A4-DC31-513B-6910-E629D56AE920}"/>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3" name="Footer Placeholder 2">
            <a:extLst>
              <a:ext uri="{FF2B5EF4-FFF2-40B4-BE49-F238E27FC236}">
                <a16:creationId xmlns:a16="http://schemas.microsoft.com/office/drawing/2014/main" id="{580DF719-9CA6-1041-87DC-AA1CD50F54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E7B321-5F73-BE94-E034-B5C51DF42735}"/>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404824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7867-918E-5D16-6ED5-40CF4B8A2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9497F5-F493-E475-7898-20BC2AEAB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4F4EEA-AC96-C26F-780E-5D3E251FF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D228C-729E-C757-A26E-F999AF6A7AAB}"/>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6" name="Footer Placeholder 5">
            <a:extLst>
              <a:ext uri="{FF2B5EF4-FFF2-40B4-BE49-F238E27FC236}">
                <a16:creationId xmlns:a16="http://schemas.microsoft.com/office/drawing/2014/main" id="{B952E580-044F-AA5E-E44B-593437C658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041CFB-C2BF-7808-6DBE-D2CF9D83C310}"/>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201363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C797-BE33-1EC9-BDCF-6DAA2CCDD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232A6C-09F3-4C50-23FD-7D826DC93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0E2658-BB9B-55FE-DB1F-95A797F63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E91D7-E609-AA99-9209-726793704311}"/>
              </a:ext>
            </a:extLst>
          </p:cNvPr>
          <p:cNvSpPr>
            <a:spLocks noGrp="1"/>
          </p:cNvSpPr>
          <p:nvPr>
            <p:ph type="dt" sz="half" idx="10"/>
          </p:nvPr>
        </p:nvSpPr>
        <p:spPr/>
        <p:txBody>
          <a:bodyPr/>
          <a:lstStyle/>
          <a:p>
            <a:fld id="{9927A0F8-E654-436E-B5E0-4E7288DC7B75}" type="datetimeFigureOut">
              <a:rPr lang="en-GB" smtClean="0"/>
              <a:t>21/07/2023</a:t>
            </a:fld>
            <a:endParaRPr lang="en-GB"/>
          </a:p>
        </p:txBody>
      </p:sp>
      <p:sp>
        <p:nvSpPr>
          <p:cNvPr id="6" name="Footer Placeholder 5">
            <a:extLst>
              <a:ext uri="{FF2B5EF4-FFF2-40B4-BE49-F238E27FC236}">
                <a16:creationId xmlns:a16="http://schemas.microsoft.com/office/drawing/2014/main" id="{1E9CC79A-0254-00AE-0105-2D19DA8FE1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89802B-0EA4-D661-2694-73C037A33678}"/>
              </a:ext>
            </a:extLst>
          </p:cNvPr>
          <p:cNvSpPr>
            <a:spLocks noGrp="1"/>
          </p:cNvSpPr>
          <p:nvPr>
            <p:ph type="sldNum" sz="quarter" idx="12"/>
          </p:nvPr>
        </p:nvSpPr>
        <p:spPr/>
        <p:txBody>
          <a:bodyPr/>
          <a:lstStyle/>
          <a:p>
            <a:fld id="{D02DB09E-000C-436D-BBD3-2236C790042D}" type="slidenum">
              <a:rPr lang="en-GB" smtClean="0"/>
              <a:t>‹#›</a:t>
            </a:fld>
            <a:endParaRPr lang="en-GB"/>
          </a:p>
        </p:txBody>
      </p:sp>
    </p:spTree>
    <p:extLst>
      <p:ext uri="{BB962C8B-B14F-4D97-AF65-F5344CB8AC3E}">
        <p14:creationId xmlns:p14="http://schemas.microsoft.com/office/powerpoint/2010/main" val="208816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4DB6E-1F8F-A9E0-A75F-63F00FECAD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F8742D-1E95-B34E-4B72-4AE1A57B7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03293F-13F6-FC3C-4069-C15B868FB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7A0F8-E654-436E-B5E0-4E7288DC7B75}" type="datetimeFigureOut">
              <a:rPr lang="en-GB" smtClean="0"/>
              <a:t>21/07/2023</a:t>
            </a:fld>
            <a:endParaRPr lang="en-GB"/>
          </a:p>
        </p:txBody>
      </p:sp>
      <p:sp>
        <p:nvSpPr>
          <p:cNvPr id="5" name="Footer Placeholder 4">
            <a:extLst>
              <a:ext uri="{FF2B5EF4-FFF2-40B4-BE49-F238E27FC236}">
                <a16:creationId xmlns:a16="http://schemas.microsoft.com/office/drawing/2014/main" id="{7241FB94-A79A-F353-540E-BB6348427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AE7D33-3643-A444-C175-2CD9596B6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DB09E-000C-436D-BBD3-2236C790042D}" type="slidenum">
              <a:rPr lang="en-GB" smtClean="0"/>
              <a:t>‹#›</a:t>
            </a:fld>
            <a:endParaRPr lang="en-GB"/>
          </a:p>
        </p:txBody>
      </p:sp>
    </p:spTree>
    <p:extLst>
      <p:ext uri="{BB962C8B-B14F-4D97-AF65-F5344CB8AC3E}">
        <p14:creationId xmlns:p14="http://schemas.microsoft.com/office/powerpoint/2010/main" val="3117282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pixabay.com/photos/jerusalem-historic-center-city-wall-131489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photos/jerusalem-historic-center-city-wall-1314895/"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view-image.php?image=139334&amp;picture=stick-family"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hyperlink" Target="https://ijboudreaux.com/2015/05/27/what-is-the-sabbath/"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view-image.php?image=139334&amp;picture=stick-family" TargetMode="External"/><Relationship Id="rId7" Type="http://schemas.openxmlformats.org/officeDocument/2006/relationships/hyperlink" Target="https://anthrowiki.at/Schaubrote"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s://ijboudreaux.com/2015/05/27/what-is-the-sabbath/"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Nehemiah+10&amp;version=NIV#fen-NIV-12582b"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biblegateway.com/passage/?search=Nehemiah+10&amp;version=NIV#fen-NIV-1258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22A9-AE1A-2336-460F-150B47DA129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6DDA3E2-F6DB-DBDA-2E5D-7DCECBF22192}"/>
              </a:ext>
            </a:extLst>
          </p:cNvPr>
          <p:cNvSpPr>
            <a:spLocks noGrp="1"/>
          </p:cNvSpPr>
          <p:nvPr>
            <p:ph type="subTitle" idx="1"/>
          </p:nvPr>
        </p:nvSpPr>
        <p:spPr/>
        <p:txBody>
          <a:bodyPr/>
          <a:lstStyle/>
          <a:p>
            <a:endParaRPr lang="en-GB"/>
          </a:p>
        </p:txBody>
      </p:sp>
      <p:pic>
        <p:nvPicPr>
          <p:cNvPr id="9" name="Picture 8">
            <a:extLst>
              <a:ext uri="{FF2B5EF4-FFF2-40B4-BE49-F238E27FC236}">
                <a16:creationId xmlns:a16="http://schemas.microsoft.com/office/drawing/2014/main" id="{290877FF-9FED-05EC-93A2-D5480AF7A7DC}"/>
              </a:ext>
            </a:extLst>
          </p:cNvPr>
          <p:cNvPicPr>
            <a:picLocks noChangeAspect="1"/>
          </p:cNvPicPr>
          <p:nvPr/>
        </p:nvPicPr>
        <p:blipFill>
          <a:blip r:embed="rId3"/>
          <a:stretch>
            <a:fillRect/>
          </a:stretch>
        </p:blipFill>
        <p:spPr>
          <a:xfrm>
            <a:off x="171959" y="115557"/>
            <a:ext cx="6944329" cy="3539585"/>
          </a:xfrm>
          <a:prstGeom prst="rect">
            <a:avLst/>
          </a:prstGeom>
        </p:spPr>
      </p:pic>
      <p:pic>
        <p:nvPicPr>
          <p:cNvPr id="11" name="Picture 10">
            <a:extLst>
              <a:ext uri="{FF2B5EF4-FFF2-40B4-BE49-F238E27FC236}">
                <a16:creationId xmlns:a16="http://schemas.microsoft.com/office/drawing/2014/main" id="{2114F4A3-CA42-2E51-31DE-69AFE6705F95}"/>
              </a:ext>
            </a:extLst>
          </p:cNvPr>
          <p:cNvPicPr>
            <a:picLocks noChangeAspect="1"/>
          </p:cNvPicPr>
          <p:nvPr/>
        </p:nvPicPr>
        <p:blipFill rotWithShape="1">
          <a:blip r:embed="rId4"/>
          <a:srcRect l="1043" t="1218"/>
          <a:stretch/>
        </p:blipFill>
        <p:spPr>
          <a:xfrm>
            <a:off x="4659292" y="3708246"/>
            <a:ext cx="7532708" cy="3149754"/>
          </a:xfrm>
          <a:prstGeom prst="rect">
            <a:avLst/>
          </a:prstGeom>
        </p:spPr>
      </p:pic>
    </p:spTree>
    <p:extLst>
      <p:ext uri="{BB962C8B-B14F-4D97-AF65-F5344CB8AC3E}">
        <p14:creationId xmlns:p14="http://schemas.microsoft.com/office/powerpoint/2010/main" val="26917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86A83-1973-E26D-2EED-5EDC2E3ABA3D}"/>
              </a:ext>
            </a:extLst>
          </p:cNvPr>
          <p:cNvPicPr>
            <a:picLocks noChangeAspect="1"/>
          </p:cNvPicPr>
          <p:nvPr/>
        </p:nvPicPr>
        <p:blipFill>
          <a:blip r:embed="rId2"/>
          <a:stretch>
            <a:fillRect/>
          </a:stretch>
        </p:blipFill>
        <p:spPr>
          <a:xfrm>
            <a:off x="0" y="681494"/>
            <a:ext cx="12119937" cy="6176506"/>
          </a:xfrm>
          <a:prstGeom prst="rect">
            <a:avLst/>
          </a:prstGeom>
        </p:spPr>
      </p:pic>
      <p:sp>
        <p:nvSpPr>
          <p:cNvPr id="8" name="Rectangle 7">
            <a:extLst>
              <a:ext uri="{FF2B5EF4-FFF2-40B4-BE49-F238E27FC236}">
                <a16:creationId xmlns:a16="http://schemas.microsoft.com/office/drawing/2014/main" id="{E02312BC-33F7-2B9C-36CA-629B71C1A899}"/>
              </a:ext>
            </a:extLst>
          </p:cNvPr>
          <p:cNvSpPr/>
          <p:nvPr/>
        </p:nvSpPr>
        <p:spPr>
          <a:xfrm>
            <a:off x="991636" y="122786"/>
            <a:ext cx="10208725" cy="76338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Sacrificial commitment</a:t>
            </a:r>
          </a:p>
        </p:txBody>
      </p:sp>
      <p:sp>
        <p:nvSpPr>
          <p:cNvPr id="12" name="TextBox 11">
            <a:extLst>
              <a:ext uri="{FF2B5EF4-FFF2-40B4-BE49-F238E27FC236}">
                <a16:creationId xmlns:a16="http://schemas.microsoft.com/office/drawing/2014/main" id="{54EE7502-7205-F800-8857-C7E067F73AAB}"/>
              </a:ext>
            </a:extLst>
          </p:cNvPr>
          <p:cNvSpPr txBox="1"/>
          <p:nvPr/>
        </p:nvSpPr>
        <p:spPr>
          <a:xfrm>
            <a:off x="34480" y="958295"/>
            <a:ext cx="6097554" cy="2062103"/>
          </a:xfrm>
          <a:prstGeom prst="rect">
            <a:avLst/>
          </a:prstGeom>
          <a:noFill/>
        </p:spPr>
        <p:txBody>
          <a:bodyPr wrap="square">
            <a:spAutoFit/>
          </a:bodyPr>
          <a:lstStyle/>
          <a:p>
            <a:r>
              <a:rPr lang="en-US" sz="3200" b="1" i="0" baseline="30000">
                <a:solidFill>
                  <a:srgbClr val="000000"/>
                </a:solidFill>
                <a:effectLst/>
                <a:latin typeface="system-ui"/>
              </a:rPr>
              <a:t>35 </a:t>
            </a:r>
            <a:r>
              <a:rPr lang="en-US" sz="3200" b="0" i="0">
                <a:solidFill>
                  <a:srgbClr val="000000"/>
                </a:solidFill>
                <a:effectLst/>
                <a:latin typeface="system-ui"/>
              </a:rPr>
              <a:t>“We also assume responsibility for bringing to the house of the </a:t>
            </a:r>
            <a:r>
              <a:rPr lang="en-US" sz="3200" b="0" i="0" cap="small">
                <a:solidFill>
                  <a:srgbClr val="000000"/>
                </a:solidFill>
                <a:effectLst/>
                <a:latin typeface="system-ui"/>
              </a:rPr>
              <a:t>Lord</a:t>
            </a:r>
            <a:r>
              <a:rPr lang="en-US" sz="3200" b="0" i="0">
                <a:solidFill>
                  <a:srgbClr val="000000"/>
                </a:solidFill>
                <a:effectLst/>
                <a:latin typeface="system-ui"/>
              </a:rPr>
              <a:t> each year the </a:t>
            </a:r>
            <a:r>
              <a:rPr lang="en-US" sz="3200" b="1" i="0" u="sng">
                <a:solidFill>
                  <a:srgbClr val="000000"/>
                </a:solidFill>
                <a:effectLst/>
                <a:latin typeface="system-ui"/>
              </a:rPr>
              <a:t>firstfruits</a:t>
            </a:r>
            <a:r>
              <a:rPr lang="en-US" sz="3200" b="0" i="0">
                <a:solidFill>
                  <a:srgbClr val="000000"/>
                </a:solidFill>
                <a:effectLst/>
                <a:latin typeface="system-ui"/>
              </a:rPr>
              <a:t> of our crops and of every fruit tree.</a:t>
            </a:r>
            <a:endParaRPr lang="en-GB" sz="3200"/>
          </a:p>
        </p:txBody>
      </p:sp>
      <p:sp>
        <p:nvSpPr>
          <p:cNvPr id="14" name="TextBox 13">
            <a:extLst>
              <a:ext uri="{FF2B5EF4-FFF2-40B4-BE49-F238E27FC236}">
                <a16:creationId xmlns:a16="http://schemas.microsoft.com/office/drawing/2014/main" id="{3A37EA7E-618A-2692-06E5-9CDA4D108D61}"/>
              </a:ext>
            </a:extLst>
          </p:cNvPr>
          <p:cNvSpPr txBox="1"/>
          <p:nvPr/>
        </p:nvSpPr>
        <p:spPr>
          <a:xfrm>
            <a:off x="-83327" y="2892584"/>
            <a:ext cx="6139542" cy="1200329"/>
          </a:xfrm>
          <a:prstGeom prst="rect">
            <a:avLst/>
          </a:prstGeom>
          <a:noFill/>
        </p:spPr>
        <p:txBody>
          <a:bodyPr wrap="square">
            <a:spAutoFit/>
          </a:bodyPr>
          <a:lstStyle/>
          <a:p>
            <a:r>
              <a:rPr lang="en-US" sz="3600" b="1">
                <a:solidFill>
                  <a:srgbClr val="000000"/>
                </a:solidFill>
                <a:effectLst/>
                <a:latin typeface="system-ui"/>
              </a:rPr>
              <a:t>“We will not neglect the house</a:t>
            </a:r>
          </a:p>
          <a:p>
            <a:r>
              <a:rPr lang="en-US" sz="3600" b="1">
                <a:solidFill>
                  <a:srgbClr val="000000"/>
                </a:solidFill>
                <a:effectLst/>
                <a:latin typeface="system-ui"/>
              </a:rPr>
              <a:t>  of our God.”</a:t>
            </a:r>
            <a:endParaRPr lang="en-GB" sz="3600" b="1"/>
          </a:p>
        </p:txBody>
      </p:sp>
    </p:spTree>
    <p:extLst>
      <p:ext uri="{BB962C8B-B14F-4D97-AF65-F5344CB8AC3E}">
        <p14:creationId xmlns:p14="http://schemas.microsoft.com/office/powerpoint/2010/main" val="11866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2D720A-C93F-BCA6-8C58-A39F4442E07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02312BC-33F7-2B9C-36CA-629B71C1A899}"/>
              </a:ext>
            </a:extLst>
          </p:cNvPr>
          <p:cNvSpPr/>
          <p:nvPr/>
        </p:nvSpPr>
        <p:spPr>
          <a:xfrm>
            <a:off x="991636" y="122786"/>
            <a:ext cx="10208725" cy="76338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Sacrificial commitment</a:t>
            </a:r>
          </a:p>
        </p:txBody>
      </p:sp>
      <p:sp useBgFill="1">
        <p:nvSpPr>
          <p:cNvPr id="3" name="TextBox 2">
            <a:extLst>
              <a:ext uri="{FF2B5EF4-FFF2-40B4-BE49-F238E27FC236}">
                <a16:creationId xmlns:a16="http://schemas.microsoft.com/office/drawing/2014/main" id="{254B748F-5B8C-4B6F-4C87-92581DED33E3}"/>
              </a:ext>
            </a:extLst>
          </p:cNvPr>
          <p:cNvSpPr txBox="1"/>
          <p:nvPr/>
        </p:nvSpPr>
        <p:spPr>
          <a:xfrm>
            <a:off x="1032785" y="2859833"/>
            <a:ext cx="10208725" cy="2554545"/>
          </a:xfrm>
          <a:prstGeom prst="rect">
            <a:avLst/>
          </a:prstGeom>
        </p:spPr>
        <p:txBody>
          <a:bodyPr wrap="square">
            <a:spAutoFit/>
          </a:bodyPr>
          <a:lstStyle/>
          <a:p>
            <a:r>
              <a:rPr lang="en-US" sz="3200" b="1" i="0">
                <a:solidFill>
                  <a:srgbClr val="000000"/>
                </a:solidFill>
                <a:effectLst/>
                <a:latin typeface="system-ui"/>
              </a:rPr>
              <a:t>11 </a:t>
            </a:r>
            <a:r>
              <a:rPr lang="en-US" sz="3200" b="0" i="0">
                <a:solidFill>
                  <a:srgbClr val="000000"/>
                </a:solidFill>
                <a:effectLst/>
                <a:latin typeface="system-ui"/>
              </a:rPr>
              <a:t>Now the leaders of the people settled in Jerusalem. The rest of the people cast lots to bring one out of every ten of them to live in Jerusalem, the holy city, while the remaining nine were to stay in their own towns. </a:t>
            </a:r>
            <a:r>
              <a:rPr lang="en-US" sz="3200" b="1" i="0" baseline="30000">
                <a:solidFill>
                  <a:srgbClr val="000000"/>
                </a:solidFill>
                <a:effectLst/>
                <a:latin typeface="system-ui"/>
              </a:rPr>
              <a:t>2 </a:t>
            </a:r>
            <a:r>
              <a:rPr lang="en-US" sz="3200" b="1" i="1">
                <a:solidFill>
                  <a:srgbClr val="000000"/>
                </a:solidFill>
                <a:effectLst/>
                <a:latin typeface="system-ui"/>
              </a:rPr>
              <a:t>The people commended all who volunteered to live in Jerusalem</a:t>
            </a:r>
            <a:r>
              <a:rPr lang="en-US" sz="3200" b="0" i="0">
                <a:solidFill>
                  <a:srgbClr val="000000"/>
                </a:solidFill>
                <a:effectLst/>
                <a:latin typeface="system-ui"/>
              </a:rPr>
              <a:t>.</a:t>
            </a:r>
            <a:endParaRPr lang="en-GB" sz="3200"/>
          </a:p>
        </p:txBody>
      </p:sp>
      <p:sp>
        <p:nvSpPr>
          <p:cNvPr id="4" name="Rectangle 3">
            <a:extLst>
              <a:ext uri="{FF2B5EF4-FFF2-40B4-BE49-F238E27FC236}">
                <a16:creationId xmlns:a16="http://schemas.microsoft.com/office/drawing/2014/main" id="{22BF79D9-1529-D4B6-9CF5-5B55324C32AD}"/>
              </a:ext>
            </a:extLst>
          </p:cNvPr>
          <p:cNvSpPr/>
          <p:nvPr/>
        </p:nvSpPr>
        <p:spPr>
          <a:xfrm>
            <a:off x="60647" y="1006780"/>
            <a:ext cx="12070702" cy="12024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Berlin Sans FB Demi" panose="020E0802020502020306" pitchFamily="34" charset="0"/>
              </a:rPr>
              <a:t>..to agree where everyone should live</a:t>
            </a:r>
          </a:p>
        </p:txBody>
      </p:sp>
    </p:spTree>
    <p:extLst>
      <p:ext uri="{BB962C8B-B14F-4D97-AF65-F5344CB8AC3E}">
        <p14:creationId xmlns:p14="http://schemas.microsoft.com/office/powerpoint/2010/main" val="302136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2D720A-C93F-BCA6-8C58-A39F4442E0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02312BC-33F7-2B9C-36CA-629B71C1A899}"/>
              </a:ext>
            </a:extLst>
          </p:cNvPr>
          <p:cNvSpPr/>
          <p:nvPr/>
        </p:nvSpPr>
        <p:spPr>
          <a:xfrm>
            <a:off x="991636" y="122786"/>
            <a:ext cx="10208725" cy="76338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Sacrificial commitment</a:t>
            </a:r>
          </a:p>
        </p:txBody>
      </p:sp>
      <p:sp>
        <p:nvSpPr>
          <p:cNvPr id="4" name="Rectangle 3">
            <a:extLst>
              <a:ext uri="{FF2B5EF4-FFF2-40B4-BE49-F238E27FC236}">
                <a16:creationId xmlns:a16="http://schemas.microsoft.com/office/drawing/2014/main" id="{22BF79D9-1529-D4B6-9CF5-5B55324C32AD}"/>
              </a:ext>
            </a:extLst>
          </p:cNvPr>
          <p:cNvSpPr/>
          <p:nvPr/>
        </p:nvSpPr>
        <p:spPr>
          <a:xfrm>
            <a:off x="60647" y="1006780"/>
            <a:ext cx="12070702" cy="12024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Berlin Sans FB Demi" panose="020E0802020502020306" pitchFamily="34" charset="0"/>
              </a:rPr>
              <a:t>..t</a:t>
            </a:r>
            <a:r>
              <a:rPr lang="en-GB" sz="5400" b="1">
                <a:solidFill>
                  <a:schemeClr val="tx1"/>
                </a:solidFill>
                <a:latin typeface="Berlin Sans FB Demi" panose="020E0802020502020306" pitchFamily="34" charset="0"/>
              </a:rPr>
              <a:t>o become the people of God</a:t>
            </a:r>
          </a:p>
        </p:txBody>
      </p:sp>
      <p:sp>
        <p:nvSpPr>
          <p:cNvPr id="6" name="Rectangle 5">
            <a:extLst>
              <a:ext uri="{FF2B5EF4-FFF2-40B4-BE49-F238E27FC236}">
                <a16:creationId xmlns:a16="http://schemas.microsoft.com/office/drawing/2014/main" id="{76BBA887-53C5-EB16-FB84-83CAF5FB4232}"/>
              </a:ext>
            </a:extLst>
          </p:cNvPr>
          <p:cNvSpPr/>
          <p:nvPr/>
        </p:nvSpPr>
        <p:spPr>
          <a:xfrm>
            <a:off x="858417" y="3762163"/>
            <a:ext cx="9461240" cy="156966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1032C9-C2BE-1136-DD42-97F6FF348EA5}"/>
              </a:ext>
            </a:extLst>
          </p:cNvPr>
          <p:cNvSpPr txBox="1"/>
          <p:nvPr/>
        </p:nvSpPr>
        <p:spPr>
          <a:xfrm>
            <a:off x="1155246" y="3870237"/>
            <a:ext cx="8867582" cy="1569660"/>
          </a:xfrm>
          <a:prstGeom prst="rect">
            <a:avLst/>
          </a:prstGeom>
          <a:noFill/>
        </p:spPr>
        <p:txBody>
          <a:bodyPr wrap="square">
            <a:spAutoFit/>
          </a:bodyPr>
          <a:lstStyle/>
          <a:p>
            <a:r>
              <a:rPr lang="en-US" sz="3600" b="1" i="0" baseline="30000">
                <a:solidFill>
                  <a:srgbClr val="000000"/>
                </a:solidFill>
                <a:effectLst/>
                <a:latin typeface="system-ui"/>
              </a:rPr>
              <a:t>Matthew 5:14 </a:t>
            </a:r>
          </a:p>
          <a:p>
            <a:r>
              <a:rPr lang="en-US" sz="3600" b="0" i="0">
                <a:solidFill>
                  <a:srgbClr val="000000"/>
                </a:solidFill>
                <a:effectLst/>
                <a:latin typeface="system-ui"/>
              </a:rPr>
              <a:t>“You are the light of the world. A town built on a hill cannot be hidden.”</a:t>
            </a:r>
            <a:endParaRPr lang="en-GB" sz="3600"/>
          </a:p>
        </p:txBody>
      </p:sp>
    </p:spTree>
    <p:extLst>
      <p:ext uri="{BB962C8B-B14F-4D97-AF65-F5344CB8AC3E}">
        <p14:creationId xmlns:p14="http://schemas.microsoft.com/office/powerpoint/2010/main" val="239154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8B6EC3-61D5-9746-9F8B-5527BB462165}"/>
              </a:ext>
            </a:extLst>
          </p:cNvPr>
          <p:cNvPicPr>
            <a:picLocks noChangeAspect="1"/>
          </p:cNvPicPr>
          <p:nvPr/>
        </p:nvPicPr>
        <p:blipFill>
          <a:blip r:embed="rId2"/>
          <a:stretch>
            <a:fillRect/>
          </a:stretch>
        </p:blipFill>
        <p:spPr>
          <a:xfrm>
            <a:off x="5066522" y="1919252"/>
            <a:ext cx="6893669" cy="4938748"/>
          </a:xfrm>
          <a:prstGeom prst="rect">
            <a:avLst/>
          </a:prstGeom>
        </p:spPr>
      </p:pic>
      <p:sp>
        <p:nvSpPr>
          <p:cNvPr id="8" name="Rectangle 7">
            <a:extLst>
              <a:ext uri="{FF2B5EF4-FFF2-40B4-BE49-F238E27FC236}">
                <a16:creationId xmlns:a16="http://schemas.microsoft.com/office/drawing/2014/main" id="{E02312BC-33F7-2B9C-36CA-629B71C1A899}"/>
              </a:ext>
            </a:extLst>
          </p:cNvPr>
          <p:cNvSpPr/>
          <p:nvPr/>
        </p:nvSpPr>
        <p:spPr>
          <a:xfrm>
            <a:off x="991636" y="122786"/>
            <a:ext cx="10208725" cy="76338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Sacrificial commitment</a:t>
            </a:r>
          </a:p>
        </p:txBody>
      </p:sp>
      <p:sp>
        <p:nvSpPr>
          <p:cNvPr id="4" name="Rectangle 3">
            <a:extLst>
              <a:ext uri="{FF2B5EF4-FFF2-40B4-BE49-F238E27FC236}">
                <a16:creationId xmlns:a16="http://schemas.microsoft.com/office/drawing/2014/main" id="{22BF79D9-1529-D4B6-9CF5-5B55324C32AD}"/>
              </a:ext>
            </a:extLst>
          </p:cNvPr>
          <p:cNvSpPr/>
          <p:nvPr/>
        </p:nvSpPr>
        <p:spPr>
          <a:xfrm>
            <a:off x="410546" y="1078772"/>
            <a:ext cx="11216949" cy="69139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Berlin Sans FB Demi" panose="020E0802020502020306" pitchFamily="34" charset="0"/>
              </a:rPr>
              <a:t>..results in a time of celebration! </a:t>
            </a:r>
            <a:endParaRPr lang="en-GB" sz="5400" b="1">
              <a:solidFill>
                <a:schemeClr val="tx1"/>
              </a:solidFill>
              <a:latin typeface="Berlin Sans FB Demi" panose="020E0802020502020306" pitchFamily="34" charset="0"/>
            </a:endParaRPr>
          </a:p>
        </p:txBody>
      </p:sp>
      <p:sp>
        <p:nvSpPr>
          <p:cNvPr id="10" name="TextBox 9">
            <a:extLst>
              <a:ext uri="{FF2B5EF4-FFF2-40B4-BE49-F238E27FC236}">
                <a16:creationId xmlns:a16="http://schemas.microsoft.com/office/drawing/2014/main" id="{567C0EBC-183F-4866-8FCE-A5BADA59F398}"/>
              </a:ext>
            </a:extLst>
          </p:cNvPr>
          <p:cNvSpPr txBox="1"/>
          <p:nvPr/>
        </p:nvSpPr>
        <p:spPr>
          <a:xfrm>
            <a:off x="149290" y="2422954"/>
            <a:ext cx="4525348" cy="3632613"/>
          </a:xfrm>
          <a:prstGeom prst="rect">
            <a:avLst/>
          </a:prstGeom>
          <a:noFill/>
        </p:spPr>
        <p:txBody>
          <a:bodyPr wrap="square">
            <a:spAutoFit/>
          </a:bodyPr>
          <a:lstStyle/>
          <a:p>
            <a:r>
              <a:rPr lang="en-US" sz="2800" b="1" i="0" baseline="30000">
                <a:solidFill>
                  <a:srgbClr val="000000"/>
                </a:solidFill>
                <a:effectLst/>
                <a:latin typeface="system-ui"/>
              </a:rPr>
              <a:t>43 </a:t>
            </a:r>
            <a:r>
              <a:rPr lang="en-US" sz="2800" b="0" i="0">
                <a:solidFill>
                  <a:srgbClr val="000000"/>
                </a:solidFill>
                <a:effectLst/>
                <a:latin typeface="system-ui"/>
              </a:rPr>
              <a:t>And on that day they offered great sacrifices, rejoicing because God had given them great joy. The women and children also rejoiced. The sound of rejoicing in Jerusalem could be heard far away.</a:t>
            </a:r>
            <a:endParaRPr lang="en-GB" sz="2800"/>
          </a:p>
        </p:txBody>
      </p:sp>
    </p:spTree>
    <p:extLst>
      <p:ext uri="{BB962C8B-B14F-4D97-AF65-F5344CB8AC3E}">
        <p14:creationId xmlns:p14="http://schemas.microsoft.com/office/powerpoint/2010/main" val="414182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A85BD60-732F-D17C-3940-5343672828C5}"/>
              </a:ext>
            </a:extLst>
          </p:cNvPr>
          <p:cNvPicPr>
            <a:picLocks noChangeAspect="1"/>
          </p:cNvPicPr>
          <p:nvPr/>
        </p:nvPicPr>
        <p:blipFill>
          <a:blip r:embed="rId2"/>
          <a:stretch>
            <a:fill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A3E264E2-68DC-D64C-B732-0102699F48A5}"/>
              </a:ext>
            </a:extLst>
          </p:cNvPr>
          <p:cNvSpPr/>
          <p:nvPr/>
        </p:nvSpPr>
        <p:spPr>
          <a:xfrm>
            <a:off x="720357" y="278537"/>
            <a:ext cx="10524067" cy="103293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 Sacrificial commitment</a:t>
            </a:r>
          </a:p>
        </p:txBody>
      </p:sp>
      <p:sp>
        <p:nvSpPr>
          <p:cNvPr id="13" name="Rectangle 12">
            <a:extLst>
              <a:ext uri="{FF2B5EF4-FFF2-40B4-BE49-F238E27FC236}">
                <a16:creationId xmlns:a16="http://schemas.microsoft.com/office/drawing/2014/main" id="{E33C0EA8-C244-4347-C14D-2A8B5681263E}"/>
              </a:ext>
            </a:extLst>
          </p:cNvPr>
          <p:cNvSpPr/>
          <p:nvPr/>
        </p:nvSpPr>
        <p:spPr>
          <a:xfrm>
            <a:off x="720353" y="1407024"/>
            <a:ext cx="9338043" cy="103293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800" b="1" i="1">
                <a:solidFill>
                  <a:schemeClr val="tx1"/>
                </a:solidFill>
                <a:latin typeface="Berlin Sans FB Demi" panose="020E0802020502020306" pitchFamily="34" charset="0"/>
              </a:rPr>
              <a:t>a personal and communal act </a:t>
            </a:r>
          </a:p>
        </p:txBody>
      </p:sp>
      <p:sp>
        <p:nvSpPr>
          <p:cNvPr id="14" name="Rectangle 13">
            <a:extLst>
              <a:ext uri="{FF2B5EF4-FFF2-40B4-BE49-F238E27FC236}">
                <a16:creationId xmlns:a16="http://schemas.microsoft.com/office/drawing/2014/main" id="{3F53912E-C382-7F69-377D-E4F396D7C790}"/>
              </a:ext>
            </a:extLst>
          </p:cNvPr>
          <p:cNvSpPr/>
          <p:nvPr/>
        </p:nvSpPr>
        <p:spPr>
          <a:xfrm>
            <a:off x="720353" y="2503542"/>
            <a:ext cx="9113503" cy="103293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800" b="1" i="1">
                <a:solidFill>
                  <a:schemeClr val="tx1"/>
                </a:solidFill>
                <a:latin typeface="Berlin Sans FB Demi" panose="020E0802020502020306" pitchFamily="34" charset="0"/>
              </a:rPr>
              <a:t>to submit to God’s way</a:t>
            </a:r>
          </a:p>
        </p:txBody>
      </p:sp>
      <p:sp>
        <p:nvSpPr>
          <p:cNvPr id="15" name="Rectangle 14">
            <a:extLst>
              <a:ext uri="{FF2B5EF4-FFF2-40B4-BE49-F238E27FC236}">
                <a16:creationId xmlns:a16="http://schemas.microsoft.com/office/drawing/2014/main" id="{BA5FC6CF-EA22-5B0B-6D50-864619D61981}"/>
              </a:ext>
            </a:extLst>
          </p:cNvPr>
          <p:cNvSpPr/>
          <p:nvPr/>
        </p:nvSpPr>
        <p:spPr>
          <a:xfrm>
            <a:off x="720353" y="3600060"/>
            <a:ext cx="9113503" cy="103293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800" b="1" i="1">
                <a:solidFill>
                  <a:schemeClr val="tx1"/>
                </a:solidFill>
                <a:latin typeface="Berlin Sans FB Demi" panose="020E0802020502020306" pitchFamily="34" charset="0"/>
              </a:rPr>
              <a:t>in every part of our lives</a:t>
            </a:r>
          </a:p>
        </p:txBody>
      </p:sp>
      <p:sp>
        <p:nvSpPr>
          <p:cNvPr id="16" name="Rectangle 15">
            <a:extLst>
              <a:ext uri="{FF2B5EF4-FFF2-40B4-BE49-F238E27FC236}">
                <a16:creationId xmlns:a16="http://schemas.microsoft.com/office/drawing/2014/main" id="{EE8CE623-0811-41DC-03CB-4CE4F6E4E99E}"/>
              </a:ext>
            </a:extLst>
          </p:cNvPr>
          <p:cNvSpPr/>
          <p:nvPr/>
        </p:nvSpPr>
        <p:spPr>
          <a:xfrm>
            <a:off x="720352" y="4696578"/>
            <a:ext cx="9113503" cy="103293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800" b="1" i="1">
                <a:solidFill>
                  <a:schemeClr val="tx1"/>
                </a:solidFill>
                <a:latin typeface="Berlin Sans FB Demi" panose="020E0802020502020306" pitchFamily="34" charset="0"/>
              </a:rPr>
              <a:t>in harmony with others</a:t>
            </a:r>
          </a:p>
        </p:txBody>
      </p:sp>
      <p:sp>
        <p:nvSpPr>
          <p:cNvPr id="17" name="Rectangle 16">
            <a:extLst>
              <a:ext uri="{FF2B5EF4-FFF2-40B4-BE49-F238E27FC236}">
                <a16:creationId xmlns:a16="http://schemas.microsoft.com/office/drawing/2014/main" id="{C8784A6E-96D7-6122-FE49-BC8202FA39F3}"/>
              </a:ext>
            </a:extLst>
          </p:cNvPr>
          <p:cNvSpPr/>
          <p:nvPr/>
        </p:nvSpPr>
        <p:spPr>
          <a:xfrm>
            <a:off x="720353" y="5806398"/>
            <a:ext cx="9338043" cy="103293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800" b="1" i="1">
                <a:solidFill>
                  <a:schemeClr val="tx1"/>
                </a:solidFill>
                <a:latin typeface="Berlin Sans FB Demi" panose="020E0802020502020306" pitchFamily="34" charset="0"/>
              </a:rPr>
              <a:t>to become the people of God!</a:t>
            </a:r>
          </a:p>
        </p:txBody>
      </p:sp>
    </p:spTree>
    <p:extLst>
      <p:ext uri="{BB962C8B-B14F-4D97-AF65-F5344CB8AC3E}">
        <p14:creationId xmlns:p14="http://schemas.microsoft.com/office/powerpoint/2010/main" val="116353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1F84F8-570F-1AE0-2EEB-D69E5263E797}"/>
              </a:ext>
            </a:extLst>
          </p:cNvPr>
          <p:cNvPicPr>
            <a:picLocks noChangeAspect="1"/>
          </p:cNvPicPr>
          <p:nvPr/>
        </p:nvPicPr>
        <p:blipFill>
          <a:blip r:embed="rId2"/>
          <a:stretch>
            <a:fillRect/>
          </a:stretch>
        </p:blipFill>
        <p:spPr>
          <a:xfrm>
            <a:off x="342596" y="387034"/>
            <a:ext cx="5016804" cy="4917788"/>
          </a:xfrm>
          <a:prstGeom prst="rect">
            <a:avLst/>
          </a:prstGeom>
        </p:spPr>
      </p:pic>
      <p:pic>
        <p:nvPicPr>
          <p:cNvPr id="5" name="Picture 4">
            <a:extLst>
              <a:ext uri="{FF2B5EF4-FFF2-40B4-BE49-F238E27FC236}">
                <a16:creationId xmlns:a16="http://schemas.microsoft.com/office/drawing/2014/main" id="{CD68DB43-C3B6-7DF7-A797-9F61490CDD4C}"/>
              </a:ext>
            </a:extLst>
          </p:cNvPr>
          <p:cNvPicPr>
            <a:picLocks noChangeAspect="1"/>
          </p:cNvPicPr>
          <p:nvPr/>
        </p:nvPicPr>
        <p:blipFill>
          <a:blip r:embed="rId3"/>
          <a:stretch>
            <a:fillRect/>
          </a:stretch>
        </p:blipFill>
        <p:spPr>
          <a:xfrm>
            <a:off x="5597326" y="1298296"/>
            <a:ext cx="5951207" cy="4713037"/>
          </a:xfrm>
          <a:prstGeom prst="rect">
            <a:avLst/>
          </a:prstGeom>
        </p:spPr>
      </p:pic>
    </p:spTree>
    <p:extLst>
      <p:ext uri="{BB962C8B-B14F-4D97-AF65-F5344CB8AC3E}">
        <p14:creationId xmlns:p14="http://schemas.microsoft.com/office/powerpoint/2010/main" val="4560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AFC13C-0FB4-8ECD-A5E7-A258FCFA7DA6}"/>
              </a:ext>
            </a:extLst>
          </p:cNvPr>
          <p:cNvPicPr>
            <a:picLocks noChangeAspect="1"/>
          </p:cNvPicPr>
          <p:nvPr/>
        </p:nvPicPr>
        <p:blipFill>
          <a:blip r:embed="rId2"/>
          <a:stretch>
            <a:fillRect/>
          </a:stretch>
        </p:blipFill>
        <p:spPr>
          <a:xfrm>
            <a:off x="2565919" y="102637"/>
            <a:ext cx="6578139" cy="6615135"/>
          </a:xfrm>
          <a:prstGeom prst="rect">
            <a:avLst/>
          </a:prstGeom>
        </p:spPr>
      </p:pic>
    </p:spTree>
    <p:extLst>
      <p:ext uri="{BB962C8B-B14F-4D97-AF65-F5344CB8AC3E}">
        <p14:creationId xmlns:p14="http://schemas.microsoft.com/office/powerpoint/2010/main" val="181805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B2BAA-DD9A-B250-5EC6-E76D9199FA65}"/>
              </a:ext>
            </a:extLst>
          </p:cNvPr>
          <p:cNvSpPr/>
          <p:nvPr/>
        </p:nvSpPr>
        <p:spPr>
          <a:xfrm>
            <a:off x="720357" y="278537"/>
            <a:ext cx="10524067" cy="103293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 Sacrificial commitment</a:t>
            </a:r>
          </a:p>
        </p:txBody>
      </p:sp>
      <p:sp>
        <p:nvSpPr>
          <p:cNvPr id="3" name="Rectangle 2">
            <a:extLst>
              <a:ext uri="{FF2B5EF4-FFF2-40B4-BE49-F238E27FC236}">
                <a16:creationId xmlns:a16="http://schemas.microsoft.com/office/drawing/2014/main" id="{D0B22654-9911-D493-B601-95032EAC0014}"/>
              </a:ext>
            </a:extLst>
          </p:cNvPr>
          <p:cNvSpPr/>
          <p:nvPr/>
        </p:nvSpPr>
        <p:spPr>
          <a:xfrm>
            <a:off x="2089451" y="1442617"/>
            <a:ext cx="8013097" cy="103293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A communal act… </a:t>
            </a:r>
          </a:p>
        </p:txBody>
      </p:sp>
      <p:sp>
        <p:nvSpPr>
          <p:cNvPr id="5" name="TextBox 4">
            <a:extLst>
              <a:ext uri="{FF2B5EF4-FFF2-40B4-BE49-F238E27FC236}">
                <a16:creationId xmlns:a16="http://schemas.microsoft.com/office/drawing/2014/main" id="{8C7CBDDA-8402-5688-462B-DAAABF4320D2}"/>
              </a:ext>
            </a:extLst>
          </p:cNvPr>
          <p:cNvSpPr txBox="1"/>
          <p:nvPr/>
        </p:nvSpPr>
        <p:spPr>
          <a:xfrm>
            <a:off x="0" y="2606697"/>
            <a:ext cx="12100941" cy="4218206"/>
          </a:xfrm>
          <a:prstGeom prst="rect">
            <a:avLst/>
          </a:prstGeom>
          <a:noFill/>
        </p:spPr>
        <p:txBody>
          <a:bodyPr wrap="square">
            <a:spAutoFit/>
          </a:bodyPr>
          <a:lstStyle/>
          <a:p>
            <a:pPr marL="457200">
              <a:lnSpc>
                <a:spcPct val="107000"/>
              </a:lnSpc>
            </a:pPr>
            <a:r>
              <a:rPr lang="en-GB" sz="2800" u="sng"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Nehemiah 10 – 28-29</a:t>
            </a:r>
            <a:endParaRPr lang="en-GB" sz="2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2800" b="1" kern="100" baseline="300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28 </a:t>
            </a:r>
            <a:r>
              <a:rPr lang="en-GB" sz="2800"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 rest of the people—priests, Levites, gatekeepers, musicians, temple servants and all who separated themselves from the neighbouring peoples for the sake of the Law of God, together with their wives and </a:t>
            </a:r>
            <a:r>
              <a:rPr lang="en-GB" sz="2800" b="1" i="1"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all their sons and daughters who are able to understand—</a:t>
            </a:r>
            <a:r>
              <a:rPr lang="en-GB" sz="2800"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GB" sz="2800" b="1" kern="100" baseline="300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29 </a:t>
            </a:r>
            <a:r>
              <a:rPr lang="en-GB" sz="2800" b="1" u="sng"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all these </a:t>
            </a:r>
            <a:r>
              <a:rPr lang="en-GB" sz="2800"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now join their fellow Israelites the nobles, and bind themselves with a curse and an oath to follow the Law of God given through Moses the servant of God and to obey carefully all the commands, regulations and decrees of the </a:t>
            </a:r>
            <a:r>
              <a:rPr lang="en-GB" sz="2800" kern="100" cap="small">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Lord</a:t>
            </a:r>
            <a:r>
              <a:rPr lang="en-GB" sz="2800"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our Lord.</a:t>
            </a:r>
            <a:endParaRPr lang="en-GB" sz="2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006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B2BAA-DD9A-B250-5EC6-E76D9199FA65}"/>
              </a:ext>
            </a:extLst>
          </p:cNvPr>
          <p:cNvSpPr/>
          <p:nvPr/>
        </p:nvSpPr>
        <p:spPr>
          <a:xfrm>
            <a:off x="720357" y="278537"/>
            <a:ext cx="10524067" cy="103293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Sacrificial commitment</a:t>
            </a:r>
          </a:p>
        </p:txBody>
      </p:sp>
      <p:sp>
        <p:nvSpPr>
          <p:cNvPr id="3" name="Rectangle 2">
            <a:extLst>
              <a:ext uri="{FF2B5EF4-FFF2-40B4-BE49-F238E27FC236}">
                <a16:creationId xmlns:a16="http://schemas.microsoft.com/office/drawing/2014/main" id="{D0B22654-9911-D493-B601-95032EAC0014}"/>
              </a:ext>
            </a:extLst>
          </p:cNvPr>
          <p:cNvSpPr/>
          <p:nvPr/>
        </p:nvSpPr>
        <p:spPr>
          <a:xfrm>
            <a:off x="989045" y="1442617"/>
            <a:ext cx="9113503" cy="103293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Berlin Sans FB Demi" panose="020E0802020502020306" pitchFamily="34" charset="0"/>
              </a:rPr>
              <a:t>..to follow the Law of God </a:t>
            </a:r>
          </a:p>
        </p:txBody>
      </p:sp>
      <p:sp>
        <p:nvSpPr>
          <p:cNvPr id="5" name="TextBox 4">
            <a:extLst>
              <a:ext uri="{FF2B5EF4-FFF2-40B4-BE49-F238E27FC236}">
                <a16:creationId xmlns:a16="http://schemas.microsoft.com/office/drawing/2014/main" id="{8C7CBDDA-8402-5688-462B-DAAABF4320D2}"/>
              </a:ext>
            </a:extLst>
          </p:cNvPr>
          <p:cNvSpPr txBox="1"/>
          <p:nvPr/>
        </p:nvSpPr>
        <p:spPr>
          <a:xfrm>
            <a:off x="0" y="2606697"/>
            <a:ext cx="12100941" cy="4218206"/>
          </a:xfrm>
          <a:prstGeom prst="rect">
            <a:avLst/>
          </a:prstGeom>
          <a:noFill/>
        </p:spPr>
        <p:txBody>
          <a:bodyPr wrap="square">
            <a:spAutoFit/>
          </a:bodyPr>
          <a:lstStyle/>
          <a:p>
            <a:pPr marL="457200">
              <a:lnSpc>
                <a:spcPct val="107000"/>
              </a:lnSpc>
            </a:pPr>
            <a:r>
              <a:rPr lang="en-GB" sz="2800" u="sng"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Nehemiah 10 – 28-29</a:t>
            </a:r>
            <a:endParaRPr lang="en-GB" sz="2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2800" b="1" kern="100" baseline="300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28 </a:t>
            </a:r>
            <a:r>
              <a:rPr lang="en-GB" sz="2800"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 rest of the people—priests, Levites, gatekeepers, musicians, temple servants and all who separated themselves from the neighbouring peoples for the sake of the Law of God, together with their wives and </a:t>
            </a:r>
            <a:r>
              <a:rPr lang="en-GB" sz="2800" b="1" i="1"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all their sons and daughters who are able to understand—</a:t>
            </a:r>
            <a:r>
              <a:rPr lang="en-GB" sz="2800"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GB" sz="2800" b="1" kern="100" baseline="300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29 </a:t>
            </a:r>
            <a:r>
              <a:rPr lang="en-GB" sz="2800" b="1" u="sng"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all these </a:t>
            </a:r>
            <a:r>
              <a:rPr lang="en-GB" sz="2800" kern="1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now join their fellow Israelites the nobles, and bind themselves with a curse and an oath </a:t>
            </a:r>
            <a:r>
              <a:rPr lang="en-GB" sz="2800" b="1" i="1" kern="10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to follow the Law of God given through Moses the servant of God and to obey carefully all the commands, regulations and decrees of the </a:t>
            </a:r>
            <a:r>
              <a:rPr lang="en-GB" sz="2800" b="1" i="1" kern="100" cap="small">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Lord</a:t>
            </a:r>
            <a:r>
              <a:rPr lang="en-GB" sz="2800" b="1" i="1" kern="10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 our Lord.</a:t>
            </a:r>
            <a:endParaRPr lang="en-GB" sz="2800" b="1" i="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48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B2BAA-DD9A-B250-5EC6-E76D9199FA65}"/>
              </a:ext>
            </a:extLst>
          </p:cNvPr>
          <p:cNvSpPr/>
          <p:nvPr/>
        </p:nvSpPr>
        <p:spPr>
          <a:xfrm>
            <a:off x="720356" y="29719"/>
            <a:ext cx="10524067" cy="103293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Sacrificial commitment</a:t>
            </a:r>
          </a:p>
        </p:txBody>
      </p:sp>
      <p:sp>
        <p:nvSpPr>
          <p:cNvPr id="3" name="Rectangle 2">
            <a:extLst>
              <a:ext uri="{FF2B5EF4-FFF2-40B4-BE49-F238E27FC236}">
                <a16:creationId xmlns:a16="http://schemas.microsoft.com/office/drawing/2014/main" id="{D0B22654-9911-D493-B601-95032EAC0014}"/>
              </a:ext>
            </a:extLst>
          </p:cNvPr>
          <p:cNvSpPr/>
          <p:nvPr/>
        </p:nvSpPr>
        <p:spPr>
          <a:xfrm>
            <a:off x="239486" y="1275184"/>
            <a:ext cx="4911011" cy="110412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Berlin Sans FB Demi" panose="020E0802020502020306" pitchFamily="34" charset="0"/>
              </a:rPr>
              <a:t>to the family</a:t>
            </a:r>
          </a:p>
        </p:txBody>
      </p:sp>
      <p:pic>
        <p:nvPicPr>
          <p:cNvPr id="6" name="Picture 5">
            <a:extLst>
              <a:ext uri="{FF2B5EF4-FFF2-40B4-BE49-F238E27FC236}">
                <a16:creationId xmlns:a16="http://schemas.microsoft.com/office/drawing/2014/main" id="{575AB6FC-B2E6-714A-388B-A78611EF6C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8188" y="2499242"/>
            <a:ext cx="6043023" cy="2483305"/>
          </a:xfrm>
          <a:prstGeom prst="rect">
            <a:avLst/>
          </a:prstGeom>
        </p:spPr>
      </p:pic>
      <p:sp>
        <p:nvSpPr>
          <p:cNvPr id="7" name="Rectangle 6">
            <a:extLst>
              <a:ext uri="{FF2B5EF4-FFF2-40B4-BE49-F238E27FC236}">
                <a16:creationId xmlns:a16="http://schemas.microsoft.com/office/drawing/2014/main" id="{9BD8CF76-2978-790B-73F4-DE57B3A5B6E3}"/>
              </a:ext>
            </a:extLst>
          </p:cNvPr>
          <p:cNvSpPr/>
          <p:nvPr/>
        </p:nvSpPr>
        <p:spPr>
          <a:xfrm>
            <a:off x="6333412" y="1234752"/>
            <a:ext cx="4911011" cy="110412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Berlin Sans FB Demi" panose="020E0802020502020306" pitchFamily="34" charset="0"/>
              </a:rPr>
              <a:t>to the Sabbath </a:t>
            </a:r>
          </a:p>
        </p:txBody>
      </p:sp>
      <p:pic>
        <p:nvPicPr>
          <p:cNvPr id="9" name="Picture 8">
            <a:extLst>
              <a:ext uri="{FF2B5EF4-FFF2-40B4-BE49-F238E27FC236}">
                <a16:creationId xmlns:a16="http://schemas.microsoft.com/office/drawing/2014/main" id="{D4F410D2-8E15-B5D0-93D4-E42970CAC9A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5169" b="5717"/>
          <a:stretch/>
        </p:blipFill>
        <p:spPr>
          <a:xfrm>
            <a:off x="6401836" y="2684676"/>
            <a:ext cx="4842587" cy="3078196"/>
          </a:xfrm>
          <a:prstGeom prst="rect">
            <a:avLst/>
          </a:prstGeom>
        </p:spPr>
      </p:pic>
    </p:spTree>
    <p:extLst>
      <p:ext uri="{BB962C8B-B14F-4D97-AF65-F5344CB8AC3E}">
        <p14:creationId xmlns:p14="http://schemas.microsoft.com/office/powerpoint/2010/main" val="37520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B20CB-6B15-C8BB-73A7-A4022A60C55F}"/>
              </a:ext>
            </a:extLst>
          </p:cNvPr>
          <p:cNvPicPr>
            <a:picLocks noChangeAspect="1"/>
          </p:cNvPicPr>
          <p:nvPr/>
        </p:nvPicPr>
        <p:blipFill>
          <a:blip r:embed="rId2"/>
          <a:stretch>
            <a:fillRect/>
          </a:stretch>
        </p:blipFill>
        <p:spPr>
          <a:xfrm>
            <a:off x="7310334" y="140385"/>
            <a:ext cx="4651511" cy="6428366"/>
          </a:xfrm>
          <a:prstGeom prst="rect">
            <a:avLst/>
          </a:prstGeom>
        </p:spPr>
      </p:pic>
      <p:pic>
        <p:nvPicPr>
          <p:cNvPr id="5" name="Picture 4">
            <a:extLst>
              <a:ext uri="{FF2B5EF4-FFF2-40B4-BE49-F238E27FC236}">
                <a16:creationId xmlns:a16="http://schemas.microsoft.com/office/drawing/2014/main" id="{2C25D83F-36CB-A0C5-4AF9-C9892D4438ED}"/>
              </a:ext>
            </a:extLst>
          </p:cNvPr>
          <p:cNvPicPr>
            <a:picLocks noChangeAspect="1"/>
          </p:cNvPicPr>
          <p:nvPr/>
        </p:nvPicPr>
        <p:blipFill>
          <a:blip r:embed="rId3"/>
          <a:stretch>
            <a:fillRect/>
          </a:stretch>
        </p:blipFill>
        <p:spPr>
          <a:xfrm>
            <a:off x="52289" y="3704253"/>
            <a:ext cx="7062302" cy="3013362"/>
          </a:xfrm>
          <a:prstGeom prst="rect">
            <a:avLst/>
          </a:prstGeom>
        </p:spPr>
      </p:pic>
      <p:pic>
        <p:nvPicPr>
          <p:cNvPr id="7" name="Picture 6">
            <a:extLst>
              <a:ext uri="{FF2B5EF4-FFF2-40B4-BE49-F238E27FC236}">
                <a16:creationId xmlns:a16="http://schemas.microsoft.com/office/drawing/2014/main" id="{84CBFDF8-7071-38C6-1695-753B85643BFA}"/>
              </a:ext>
            </a:extLst>
          </p:cNvPr>
          <p:cNvPicPr>
            <a:picLocks noChangeAspect="1"/>
          </p:cNvPicPr>
          <p:nvPr/>
        </p:nvPicPr>
        <p:blipFill>
          <a:blip r:embed="rId4"/>
          <a:stretch>
            <a:fillRect/>
          </a:stretch>
        </p:blipFill>
        <p:spPr>
          <a:xfrm>
            <a:off x="145627" y="140385"/>
            <a:ext cx="6773220" cy="3286584"/>
          </a:xfrm>
          <a:prstGeom prst="rect">
            <a:avLst/>
          </a:prstGeom>
        </p:spPr>
      </p:pic>
    </p:spTree>
    <p:extLst>
      <p:ext uri="{BB962C8B-B14F-4D97-AF65-F5344CB8AC3E}">
        <p14:creationId xmlns:p14="http://schemas.microsoft.com/office/powerpoint/2010/main" val="103100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B2BAA-DD9A-B250-5EC6-E76D9199FA65}"/>
              </a:ext>
            </a:extLst>
          </p:cNvPr>
          <p:cNvSpPr/>
          <p:nvPr/>
        </p:nvSpPr>
        <p:spPr>
          <a:xfrm>
            <a:off x="720356" y="29719"/>
            <a:ext cx="10524067" cy="103293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Sacrificial commitment</a:t>
            </a:r>
          </a:p>
        </p:txBody>
      </p:sp>
      <p:sp>
        <p:nvSpPr>
          <p:cNvPr id="3" name="Rectangle 2">
            <a:extLst>
              <a:ext uri="{FF2B5EF4-FFF2-40B4-BE49-F238E27FC236}">
                <a16:creationId xmlns:a16="http://schemas.microsoft.com/office/drawing/2014/main" id="{D0B22654-9911-D493-B601-95032EAC0014}"/>
              </a:ext>
            </a:extLst>
          </p:cNvPr>
          <p:cNvSpPr/>
          <p:nvPr/>
        </p:nvSpPr>
        <p:spPr>
          <a:xfrm>
            <a:off x="239486" y="1275184"/>
            <a:ext cx="4911011" cy="110412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Berlin Sans FB Demi" panose="020E0802020502020306" pitchFamily="34" charset="0"/>
              </a:rPr>
              <a:t>to the family</a:t>
            </a:r>
          </a:p>
        </p:txBody>
      </p:sp>
      <p:pic>
        <p:nvPicPr>
          <p:cNvPr id="6" name="Picture 5">
            <a:extLst>
              <a:ext uri="{FF2B5EF4-FFF2-40B4-BE49-F238E27FC236}">
                <a16:creationId xmlns:a16="http://schemas.microsoft.com/office/drawing/2014/main" id="{575AB6FC-B2E6-714A-388B-A78611EF6C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8188" y="2499242"/>
            <a:ext cx="5339145" cy="2194055"/>
          </a:xfrm>
          <a:prstGeom prst="rect">
            <a:avLst/>
          </a:prstGeom>
        </p:spPr>
      </p:pic>
      <p:sp>
        <p:nvSpPr>
          <p:cNvPr id="7" name="Rectangle 6">
            <a:extLst>
              <a:ext uri="{FF2B5EF4-FFF2-40B4-BE49-F238E27FC236}">
                <a16:creationId xmlns:a16="http://schemas.microsoft.com/office/drawing/2014/main" id="{9BD8CF76-2978-790B-73F4-DE57B3A5B6E3}"/>
              </a:ext>
            </a:extLst>
          </p:cNvPr>
          <p:cNvSpPr/>
          <p:nvPr/>
        </p:nvSpPr>
        <p:spPr>
          <a:xfrm>
            <a:off x="6333412" y="1234752"/>
            <a:ext cx="4911011" cy="110412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Berlin Sans FB Demi" panose="020E0802020502020306" pitchFamily="34" charset="0"/>
              </a:rPr>
              <a:t>to the Sabbath </a:t>
            </a:r>
          </a:p>
        </p:txBody>
      </p:sp>
      <p:pic>
        <p:nvPicPr>
          <p:cNvPr id="9" name="Picture 8">
            <a:extLst>
              <a:ext uri="{FF2B5EF4-FFF2-40B4-BE49-F238E27FC236}">
                <a16:creationId xmlns:a16="http://schemas.microsoft.com/office/drawing/2014/main" id="{D4F410D2-8E15-B5D0-93D4-E42970CAC9A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5169" b="5717"/>
          <a:stretch/>
        </p:blipFill>
        <p:spPr>
          <a:xfrm>
            <a:off x="7287869" y="2325073"/>
            <a:ext cx="2874295" cy="1827049"/>
          </a:xfrm>
          <a:prstGeom prst="rect">
            <a:avLst/>
          </a:prstGeom>
        </p:spPr>
      </p:pic>
      <p:sp>
        <p:nvSpPr>
          <p:cNvPr id="11" name="Rectangle 10">
            <a:extLst>
              <a:ext uri="{FF2B5EF4-FFF2-40B4-BE49-F238E27FC236}">
                <a16:creationId xmlns:a16="http://schemas.microsoft.com/office/drawing/2014/main" id="{2C6BD58B-D2ED-BC3E-659F-97C77AB4DE8A}"/>
              </a:ext>
            </a:extLst>
          </p:cNvPr>
          <p:cNvSpPr/>
          <p:nvPr/>
        </p:nvSpPr>
        <p:spPr>
          <a:xfrm>
            <a:off x="1769707" y="4946305"/>
            <a:ext cx="4911011" cy="169691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Berlin Sans FB Demi" panose="020E0802020502020306" pitchFamily="34" charset="0"/>
              </a:rPr>
              <a:t>to finance the church</a:t>
            </a:r>
          </a:p>
        </p:txBody>
      </p:sp>
      <p:pic>
        <p:nvPicPr>
          <p:cNvPr id="16" name="Picture 15">
            <a:extLst>
              <a:ext uri="{FF2B5EF4-FFF2-40B4-BE49-F238E27FC236}">
                <a16:creationId xmlns:a16="http://schemas.microsoft.com/office/drawing/2014/main" id="{3C6ECD27-6034-698A-A81A-90B3D8D334B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143042" y="4231673"/>
            <a:ext cx="3163947" cy="2418662"/>
          </a:xfrm>
          <a:prstGeom prst="rect">
            <a:avLst/>
          </a:prstGeom>
        </p:spPr>
      </p:pic>
    </p:spTree>
    <p:extLst>
      <p:ext uri="{BB962C8B-B14F-4D97-AF65-F5344CB8AC3E}">
        <p14:creationId xmlns:p14="http://schemas.microsoft.com/office/powerpoint/2010/main" val="374394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B2BAA-DD9A-B250-5EC6-E76D9199FA65}"/>
              </a:ext>
            </a:extLst>
          </p:cNvPr>
          <p:cNvSpPr/>
          <p:nvPr/>
        </p:nvSpPr>
        <p:spPr>
          <a:xfrm>
            <a:off x="720357" y="278537"/>
            <a:ext cx="10524067" cy="103293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a:solidFill>
                  <a:schemeClr val="tx1"/>
                </a:solidFill>
                <a:latin typeface="Berlin Sans FB Demi" panose="020E0802020502020306" pitchFamily="34" charset="0"/>
              </a:rPr>
              <a:t>Sacrificial commitment</a:t>
            </a:r>
          </a:p>
        </p:txBody>
      </p:sp>
      <p:sp>
        <p:nvSpPr>
          <p:cNvPr id="3" name="Rectangle 2">
            <a:extLst>
              <a:ext uri="{FF2B5EF4-FFF2-40B4-BE49-F238E27FC236}">
                <a16:creationId xmlns:a16="http://schemas.microsoft.com/office/drawing/2014/main" id="{D0B22654-9911-D493-B601-95032EAC0014}"/>
              </a:ext>
            </a:extLst>
          </p:cNvPr>
          <p:cNvSpPr/>
          <p:nvPr/>
        </p:nvSpPr>
        <p:spPr>
          <a:xfrm>
            <a:off x="989045" y="1442617"/>
            <a:ext cx="9113503" cy="103293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Berlin Sans FB Demi" panose="020E0802020502020306" pitchFamily="34" charset="0"/>
              </a:rPr>
              <a:t>..to finance the House of God</a:t>
            </a:r>
          </a:p>
        </p:txBody>
      </p:sp>
      <p:sp>
        <p:nvSpPr>
          <p:cNvPr id="5" name="TextBox 4">
            <a:extLst>
              <a:ext uri="{FF2B5EF4-FFF2-40B4-BE49-F238E27FC236}">
                <a16:creationId xmlns:a16="http://schemas.microsoft.com/office/drawing/2014/main" id="{8C7CBDDA-8402-5688-462B-DAAABF4320D2}"/>
              </a:ext>
            </a:extLst>
          </p:cNvPr>
          <p:cNvSpPr txBox="1"/>
          <p:nvPr/>
        </p:nvSpPr>
        <p:spPr>
          <a:xfrm>
            <a:off x="0" y="2606697"/>
            <a:ext cx="12100941" cy="4218591"/>
          </a:xfrm>
          <a:prstGeom prst="rect">
            <a:avLst/>
          </a:prstGeom>
          <a:noFill/>
        </p:spPr>
        <p:txBody>
          <a:bodyPr wrap="square">
            <a:spAutoFit/>
          </a:bodyPr>
          <a:lstStyle/>
          <a:p>
            <a:pPr marL="457200">
              <a:lnSpc>
                <a:spcPct val="107000"/>
              </a:lnSpc>
            </a:pPr>
            <a:r>
              <a:rPr lang="en-GB" sz="2800" u="sng"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Nehemiah 10 – 32-33</a:t>
            </a:r>
          </a:p>
          <a:p>
            <a:pPr marL="457200">
              <a:lnSpc>
                <a:spcPct val="107000"/>
              </a:lnSpc>
            </a:pPr>
            <a:r>
              <a:rPr lang="en-US" sz="3200" b="1" baseline="30000"/>
              <a:t>32 </a:t>
            </a:r>
            <a:r>
              <a:rPr lang="en-US" sz="3200"/>
              <a:t>“We assume the responsibility for carrying out the commands to give a third of a shekel</a:t>
            </a:r>
            <a:r>
              <a:rPr lang="en-US" sz="3200" baseline="30000"/>
              <a:t>[</a:t>
            </a:r>
            <a:r>
              <a:rPr lang="en-US" sz="3200" baseline="30000">
                <a:hlinkClick r:id="rId3" tooltip="See footnote b"/>
              </a:rPr>
              <a:t>b</a:t>
            </a:r>
            <a:r>
              <a:rPr lang="en-US" sz="3200" baseline="30000"/>
              <a:t>]</a:t>
            </a:r>
            <a:r>
              <a:rPr lang="en-US" sz="3200"/>
              <a:t> each year for the service of the house of our God: </a:t>
            </a:r>
            <a:r>
              <a:rPr lang="en-US" sz="3200" b="1" baseline="30000"/>
              <a:t>33 </a:t>
            </a:r>
            <a:r>
              <a:rPr lang="en-US" sz="3200"/>
              <a:t>for the bread set out on the table; for the regular grain offerings and burnt offerings; for the offerings on the Sabbaths, at the New Moon feasts and at the appointed festivals; for the holy offerings; for sin offerings</a:t>
            </a:r>
            <a:r>
              <a:rPr lang="en-US" sz="3200" baseline="30000"/>
              <a:t>[</a:t>
            </a:r>
            <a:r>
              <a:rPr lang="en-US" sz="3200" baseline="30000">
                <a:hlinkClick r:id="rId4" tooltip="See footnote c"/>
              </a:rPr>
              <a:t>c</a:t>
            </a:r>
            <a:r>
              <a:rPr lang="en-US" sz="3200" baseline="30000"/>
              <a:t>]</a:t>
            </a:r>
            <a:r>
              <a:rPr lang="en-US" sz="3200"/>
              <a:t> to make atonement for Israel; and for all the duties of the house of our God.</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127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579</Words>
  <Application>Microsoft Office PowerPoint</Application>
  <PresentationFormat>Widescreen</PresentationFormat>
  <Paragraphs>39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Berlin Sans FB Demi</vt:lpstr>
      <vt:lpstr>Calibri</vt:lpstr>
      <vt:lpstr>Calibri Light</vt:lpstr>
      <vt:lpstr>Segoe UI</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Bower</dc:creator>
  <cp:lastModifiedBy>Joan Bower</cp:lastModifiedBy>
  <cp:revision>10</cp:revision>
  <dcterms:created xsi:type="dcterms:W3CDTF">2023-07-21T13:28:45Z</dcterms:created>
  <dcterms:modified xsi:type="dcterms:W3CDTF">2023-07-22T12:47:42Z</dcterms:modified>
</cp:coreProperties>
</file>